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9" r:id="rId4"/>
    <p:sldId id="279" r:id="rId5"/>
    <p:sldId id="260" r:id="rId6"/>
    <p:sldId id="262" r:id="rId7"/>
    <p:sldId id="263" r:id="rId8"/>
    <p:sldId id="265" r:id="rId9"/>
    <p:sldId id="266" r:id="rId10"/>
    <p:sldId id="269" r:id="rId11"/>
    <p:sldId id="270"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806" autoAdjust="0"/>
  </p:normalViewPr>
  <p:slideViewPr>
    <p:cSldViewPr snapToGrid="0">
      <p:cViewPr varScale="1">
        <p:scale>
          <a:sx n="68" d="100"/>
          <a:sy n="68" d="100"/>
        </p:scale>
        <p:origin x="12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02EE5-6761-40C4-AD7F-CCD8BE8D029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D6FF750-0B3D-41A5-A67B-A083ED0B9B2A}">
      <dgm:prSet/>
      <dgm:spPr/>
      <dgm:t>
        <a:bodyPr/>
        <a:lstStyle/>
        <a:p>
          <a:r>
            <a:rPr lang="en-GB" dirty="0"/>
            <a:t>What is Usage Based Insurance (UBI)?</a:t>
          </a:r>
          <a:endParaRPr lang="en-US" dirty="0"/>
        </a:p>
      </dgm:t>
    </dgm:pt>
    <dgm:pt modelId="{5D041B94-DD41-4FDE-8DA2-4C84070B4281}" type="parTrans" cxnId="{3BC5AE3E-30DC-416E-A3FD-A4653511AD4F}">
      <dgm:prSet/>
      <dgm:spPr/>
      <dgm:t>
        <a:bodyPr/>
        <a:lstStyle/>
        <a:p>
          <a:endParaRPr lang="en-US"/>
        </a:p>
      </dgm:t>
    </dgm:pt>
    <dgm:pt modelId="{8DE27C4F-A6DA-4085-8D4C-B5D741A69398}" type="sibTrans" cxnId="{3BC5AE3E-30DC-416E-A3FD-A4653511AD4F}">
      <dgm:prSet/>
      <dgm:spPr/>
      <dgm:t>
        <a:bodyPr/>
        <a:lstStyle/>
        <a:p>
          <a:endParaRPr lang="en-US"/>
        </a:p>
      </dgm:t>
    </dgm:pt>
    <dgm:pt modelId="{F38BA6F6-CBD3-4051-9093-37144602F9D0}">
      <dgm:prSet/>
      <dgm:spPr/>
      <dgm:t>
        <a:bodyPr/>
        <a:lstStyle/>
        <a:p>
          <a:r>
            <a:rPr lang="en-GB" dirty="0"/>
            <a:t>Type of insurance where the payable premium for the policy is directly linked with the usage of the insured product / service.</a:t>
          </a:r>
          <a:endParaRPr lang="en-US" dirty="0"/>
        </a:p>
      </dgm:t>
    </dgm:pt>
    <dgm:pt modelId="{C72304A7-B503-4EC0-B235-59CA510B8036}" type="parTrans" cxnId="{7C8D95A3-DA7A-442F-84C5-7B9595951693}">
      <dgm:prSet/>
      <dgm:spPr/>
      <dgm:t>
        <a:bodyPr/>
        <a:lstStyle/>
        <a:p>
          <a:endParaRPr lang="en-US"/>
        </a:p>
      </dgm:t>
    </dgm:pt>
    <dgm:pt modelId="{170FFB21-3917-47D8-BD74-4901041CFD4D}" type="sibTrans" cxnId="{7C8D95A3-DA7A-442F-84C5-7B9595951693}">
      <dgm:prSet/>
      <dgm:spPr/>
      <dgm:t>
        <a:bodyPr/>
        <a:lstStyle/>
        <a:p>
          <a:endParaRPr lang="en-US"/>
        </a:p>
      </dgm:t>
    </dgm:pt>
    <dgm:pt modelId="{FF5D44C5-4F34-41F8-95F7-4EF76B5CA091}">
      <dgm:prSet/>
      <dgm:spPr/>
      <dgm:t>
        <a:bodyPr/>
        <a:lstStyle/>
        <a:p>
          <a:r>
            <a:rPr lang="en-GB" dirty="0"/>
            <a:t>In the auto insurance industry, it is also commonly known as Telematics insurance.</a:t>
          </a:r>
          <a:endParaRPr lang="en-US" dirty="0"/>
        </a:p>
      </dgm:t>
    </dgm:pt>
    <dgm:pt modelId="{84C31BFF-5174-4921-833F-17C6AFA8414B}" type="parTrans" cxnId="{C1E1C1E4-0B7F-4719-BA5E-2DFF58A070D4}">
      <dgm:prSet/>
      <dgm:spPr/>
      <dgm:t>
        <a:bodyPr/>
        <a:lstStyle/>
        <a:p>
          <a:endParaRPr lang="en-US"/>
        </a:p>
      </dgm:t>
    </dgm:pt>
    <dgm:pt modelId="{0CD71442-3CA4-420E-9DDC-42B45D145DBE}" type="sibTrans" cxnId="{C1E1C1E4-0B7F-4719-BA5E-2DFF58A070D4}">
      <dgm:prSet/>
      <dgm:spPr/>
      <dgm:t>
        <a:bodyPr/>
        <a:lstStyle/>
        <a:p>
          <a:endParaRPr lang="en-US"/>
        </a:p>
      </dgm:t>
    </dgm:pt>
    <dgm:pt modelId="{22464ADF-D86F-4E05-BD10-371D054B1389}">
      <dgm:prSet/>
      <dgm:spPr/>
      <dgm:t>
        <a:bodyPr/>
        <a:lstStyle/>
        <a:p>
          <a:r>
            <a:rPr lang="en-GB" dirty="0"/>
            <a:t>Telematics is useful to track, store and transfer driving related data to the insurer and this data comes in handy to understand the driving behaviour and charge appropriate vehicle insurance rates.</a:t>
          </a:r>
          <a:endParaRPr lang="en-US" dirty="0"/>
        </a:p>
      </dgm:t>
    </dgm:pt>
    <dgm:pt modelId="{1FC989C8-781F-4BFA-A95E-3D6A946F24E7}" type="parTrans" cxnId="{118234C4-FB50-4227-90B4-BBA342842ED6}">
      <dgm:prSet/>
      <dgm:spPr/>
      <dgm:t>
        <a:bodyPr/>
        <a:lstStyle/>
        <a:p>
          <a:endParaRPr lang="en-US"/>
        </a:p>
      </dgm:t>
    </dgm:pt>
    <dgm:pt modelId="{76ABA340-4924-443F-9170-4596203E3FD1}" type="sibTrans" cxnId="{118234C4-FB50-4227-90B4-BBA342842ED6}">
      <dgm:prSet/>
      <dgm:spPr/>
      <dgm:t>
        <a:bodyPr/>
        <a:lstStyle/>
        <a:p>
          <a:endParaRPr lang="en-US"/>
        </a:p>
      </dgm:t>
    </dgm:pt>
    <dgm:pt modelId="{0C024FF5-46E9-4CE1-9782-F365114864C4}" type="pres">
      <dgm:prSet presAssocID="{92702EE5-6761-40C4-AD7F-CCD8BE8D0295}" presName="linear" presStyleCnt="0">
        <dgm:presLayoutVars>
          <dgm:animLvl val="lvl"/>
          <dgm:resizeHandles val="exact"/>
        </dgm:presLayoutVars>
      </dgm:prSet>
      <dgm:spPr/>
    </dgm:pt>
    <dgm:pt modelId="{92C99D81-2B7A-42D7-A520-0A070E1D6CBA}" type="pres">
      <dgm:prSet presAssocID="{5D6FF750-0B3D-41A5-A67B-A083ED0B9B2A}" presName="parentText" presStyleLbl="node1" presStyleIdx="0" presStyleCnt="1">
        <dgm:presLayoutVars>
          <dgm:chMax val="0"/>
          <dgm:bulletEnabled val="1"/>
        </dgm:presLayoutVars>
      </dgm:prSet>
      <dgm:spPr/>
    </dgm:pt>
    <dgm:pt modelId="{23AB0B43-C006-46FD-95E8-31258BC62B42}" type="pres">
      <dgm:prSet presAssocID="{5D6FF750-0B3D-41A5-A67B-A083ED0B9B2A}" presName="childText" presStyleLbl="revTx" presStyleIdx="0" presStyleCnt="1" custScaleY="81990">
        <dgm:presLayoutVars>
          <dgm:bulletEnabled val="1"/>
        </dgm:presLayoutVars>
      </dgm:prSet>
      <dgm:spPr/>
    </dgm:pt>
  </dgm:ptLst>
  <dgm:cxnLst>
    <dgm:cxn modelId="{DE9B2F2A-E37B-42C6-B21C-08671B5B46CD}" type="presOf" srcId="{F38BA6F6-CBD3-4051-9093-37144602F9D0}" destId="{23AB0B43-C006-46FD-95E8-31258BC62B42}" srcOrd="0" destOrd="0" presId="urn:microsoft.com/office/officeart/2005/8/layout/vList2"/>
    <dgm:cxn modelId="{3BC5AE3E-30DC-416E-A3FD-A4653511AD4F}" srcId="{92702EE5-6761-40C4-AD7F-CCD8BE8D0295}" destId="{5D6FF750-0B3D-41A5-A67B-A083ED0B9B2A}" srcOrd="0" destOrd="0" parTransId="{5D041B94-DD41-4FDE-8DA2-4C84070B4281}" sibTransId="{8DE27C4F-A6DA-4085-8D4C-B5D741A69398}"/>
    <dgm:cxn modelId="{BB3D455C-EE7B-402A-B312-5E01F9A37B75}" type="presOf" srcId="{FF5D44C5-4F34-41F8-95F7-4EF76B5CA091}" destId="{23AB0B43-C006-46FD-95E8-31258BC62B42}" srcOrd="0" destOrd="1" presId="urn:microsoft.com/office/officeart/2005/8/layout/vList2"/>
    <dgm:cxn modelId="{66C88083-4683-479E-8BEC-BB20C9211DB8}" type="presOf" srcId="{5D6FF750-0B3D-41A5-A67B-A083ED0B9B2A}" destId="{92C99D81-2B7A-42D7-A520-0A070E1D6CBA}" srcOrd="0" destOrd="0" presId="urn:microsoft.com/office/officeart/2005/8/layout/vList2"/>
    <dgm:cxn modelId="{16D91984-091A-4708-AC50-C81F51FDD2CC}" type="presOf" srcId="{92702EE5-6761-40C4-AD7F-CCD8BE8D0295}" destId="{0C024FF5-46E9-4CE1-9782-F365114864C4}" srcOrd="0" destOrd="0" presId="urn:microsoft.com/office/officeart/2005/8/layout/vList2"/>
    <dgm:cxn modelId="{7C8D95A3-DA7A-442F-84C5-7B9595951693}" srcId="{5D6FF750-0B3D-41A5-A67B-A083ED0B9B2A}" destId="{F38BA6F6-CBD3-4051-9093-37144602F9D0}" srcOrd="0" destOrd="0" parTransId="{C72304A7-B503-4EC0-B235-59CA510B8036}" sibTransId="{170FFB21-3917-47D8-BD74-4901041CFD4D}"/>
    <dgm:cxn modelId="{A398B1A3-C9FE-4480-8D7D-170BDFE174C2}" type="presOf" srcId="{22464ADF-D86F-4E05-BD10-371D054B1389}" destId="{23AB0B43-C006-46FD-95E8-31258BC62B42}" srcOrd="0" destOrd="2" presId="urn:microsoft.com/office/officeart/2005/8/layout/vList2"/>
    <dgm:cxn modelId="{118234C4-FB50-4227-90B4-BBA342842ED6}" srcId="{5D6FF750-0B3D-41A5-A67B-A083ED0B9B2A}" destId="{22464ADF-D86F-4E05-BD10-371D054B1389}" srcOrd="2" destOrd="0" parTransId="{1FC989C8-781F-4BFA-A95E-3D6A946F24E7}" sibTransId="{76ABA340-4924-443F-9170-4596203E3FD1}"/>
    <dgm:cxn modelId="{C1E1C1E4-0B7F-4719-BA5E-2DFF58A070D4}" srcId="{5D6FF750-0B3D-41A5-A67B-A083ED0B9B2A}" destId="{FF5D44C5-4F34-41F8-95F7-4EF76B5CA091}" srcOrd="1" destOrd="0" parTransId="{84C31BFF-5174-4921-833F-17C6AFA8414B}" sibTransId="{0CD71442-3CA4-420E-9DDC-42B45D145DBE}"/>
    <dgm:cxn modelId="{12BACEB4-2B01-4428-ACD0-3DD493E7AB3F}" type="presParOf" srcId="{0C024FF5-46E9-4CE1-9782-F365114864C4}" destId="{92C99D81-2B7A-42D7-A520-0A070E1D6CBA}" srcOrd="0" destOrd="0" presId="urn:microsoft.com/office/officeart/2005/8/layout/vList2"/>
    <dgm:cxn modelId="{C9132236-A205-4377-91F6-43F21C0B3FC1}" type="presParOf" srcId="{0C024FF5-46E9-4CE1-9782-F365114864C4}" destId="{23AB0B43-C006-46FD-95E8-31258BC62B4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B9794C-33E2-40C6-9694-18079B1725A9}" type="doc">
      <dgm:prSet loTypeId="urn:microsoft.com/office/officeart/2005/8/layout/vList2" loCatId="list" qsTypeId="urn:microsoft.com/office/officeart/2005/8/quickstyle/3d3" qsCatId="3D" csTypeId="urn:microsoft.com/office/officeart/2005/8/colors/accent0_3" csCatId="mainScheme"/>
      <dgm:spPr/>
      <dgm:t>
        <a:bodyPr/>
        <a:lstStyle/>
        <a:p>
          <a:endParaRPr lang="en-US"/>
        </a:p>
      </dgm:t>
    </dgm:pt>
    <dgm:pt modelId="{39630337-1C9D-41BB-BF80-03368236535D}">
      <dgm:prSet/>
      <dgm:spPr/>
      <dgm:t>
        <a:bodyPr/>
        <a:lstStyle/>
        <a:p>
          <a:r>
            <a:rPr lang="en-US" dirty="0"/>
            <a:t>Based on technology, UBI is segmented under the following types: </a:t>
          </a:r>
        </a:p>
      </dgm:t>
    </dgm:pt>
    <dgm:pt modelId="{31405086-78BB-4C4D-B748-74533D2546A3}" type="parTrans" cxnId="{FF8DAF86-F54B-4BFD-98EF-F601421FFCCB}">
      <dgm:prSet/>
      <dgm:spPr/>
      <dgm:t>
        <a:bodyPr/>
        <a:lstStyle/>
        <a:p>
          <a:endParaRPr lang="en-US"/>
        </a:p>
      </dgm:t>
    </dgm:pt>
    <dgm:pt modelId="{037FD201-C236-4E14-8C36-87B1752BAB76}" type="sibTrans" cxnId="{FF8DAF86-F54B-4BFD-98EF-F601421FFCCB}">
      <dgm:prSet/>
      <dgm:spPr/>
      <dgm:t>
        <a:bodyPr/>
        <a:lstStyle/>
        <a:p>
          <a:endParaRPr lang="en-US"/>
        </a:p>
      </dgm:t>
    </dgm:pt>
    <dgm:pt modelId="{3B2475C8-DBA8-4433-8EE2-965CDB1F1246}">
      <dgm:prSet/>
      <dgm:spPr/>
      <dgm:t>
        <a:bodyPr/>
        <a:lstStyle/>
        <a:p>
          <a:r>
            <a:rPr lang="en-US" dirty="0">
              <a:solidFill>
                <a:schemeClr val="bg1"/>
              </a:solidFill>
            </a:rPr>
            <a:t>a.  Smartphones</a:t>
          </a:r>
        </a:p>
      </dgm:t>
    </dgm:pt>
    <dgm:pt modelId="{DD80BA19-377E-48E8-B9F4-7DC3A88F2917}" type="parTrans" cxnId="{387240E6-4B3C-4228-8591-581236D28371}">
      <dgm:prSet/>
      <dgm:spPr/>
      <dgm:t>
        <a:bodyPr/>
        <a:lstStyle/>
        <a:p>
          <a:endParaRPr lang="en-US"/>
        </a:p>
      </dgm:t>
    </dgm:pt>
    <dgm:pt modelId="{82BAE3C7-BA52-4654-9261-DC64FDB83AED}" type="sibTrans" cxnId="{387240E6-4B3C-4228-8591-581236D28371}">
      <dgm:prSet/>
      <dgm:spPr/>
      <dgm:t>
        <a:bodyPr/>
        <a:lstStyle/>
        <a:p>
          <a:endParaRPr lang="en-US"/>
        </a:p>
      </dgm:t>
    </dgm:pt>
    <dgm:pt modelId="{FD054940-0603-44AA-B383-4FB1C270E406}">
      <dgm:prSet/>
      <dgm:spPr/>
      <dgm:t>
        <a:bodyPr/>
        <a:lstStyle/>
        <a:p>
          <a:r>
            <a:rPr lang="en-US" dirty="0">
              <a:solidFill>
                <a:schemeClr val="bg1"/>
              </a:solidFill>
            </a:rPr>
            <a:t>b.  Embedded Systems</a:t>
          </a:r>
        </a:p>
      </dgm:t>
    </dgm:pt>
    <dgm:pt modelId="{62104E50-509C-43AA-AD07-F53352F53CA0}" type="parTrans" cxnId="{58CDB5FB-D018-4853-9251-6F118F101B4C}">
      <dgm:prSet/>
      <dgm:spPr/>
      <dgm:t>
        <a:bodyPr/>
        <a:lstStyle/>
        <a:p>
          <a:endParaRPr lang="en-US"/>
        </a:p>
      </dgm:t>
    </dgm:pt>
    <dgm:pt modelId="{0F108CD2-B458-4422-9562-BD7ED4628875}" type="sibTrans" cxnId="{58CDB5FB-D018-4853-9251-6F118F101B4C}">
      <dgm:prSet/>
      <dgm:spPr/>
      <dgm:t>
        <a:bodyPr/>
        <a:lstStyle/>
        <a:p>
          <a:endParaRPr lang="en-US"/>
        </a:p>
      </dgm:t>
    </dgm:pt>
    <dgm:pt modelId="{28353070-9BD9-459A-935A-1BE7F80BA8EF}">
      <dgm:prSet/>
      <dgm:spPr/>
      <dgm:t>
        <a:bodyPr/>
        <a:lstStyle/>
        <a:p>
          <a:r>
            <a:rPr lang="en-US" dirty="0">
              <a:solidFill>
                <a:schemeClr val="bg1"/>
              </a:solidFill>
            </a:rPr>
            <a:t>c.  Black Box</a:t>
          </a:r>
        </a:p>
      </dgm:t>
    </dgm:pt>
    <dgm:pt modelId="{03E857F0-DF76-4B80-BE2F-BAAF82B80192}" type="parTrans" cxnId="{6262F456-971F-43B7-AA14-7EB85F9B87EA}">
      <dgm:prSet/>
      <dgm:spPr/>
      <dgm:t>
        <a:bodyPr/>
        <a:lstStyle/>
        <a:p>
          <a:endParaRPr lang="en-US"/>
        </a:p>
      </dgm:t>
    </dgm:pt>
    <dgm:pt modelId="{8E68943D-A047-4213-B5A7-D0AB40D69F20}" type="sibTrans" cxnId="{6262F456-971F-43B7-AA14-7EB85F9B87EA}">
      <dgm:prSet/>
      <dgm:spPr/>
      <dgm:t>
        <a:bodyPr/>
        <a:lstStyle/>
        <a:p>
          <a:endParaRPr lang="en-US"/>
        </a:p>
      </dgm:t>
    </dgm:pt>
    <dgm:pt modelId="{8B3F2EE0-0760-41C9-B531-EEB5B9EC2559}">
      <dgm:prSet/>
      <dgm:spPr/>
      <dgm:t>
        <a:bodyPr/>
        <a:lstStyle/>
        <a:p>
          <a:r>
            <a:rPr lang="en-US" dirty="0">
              <a:solidFill>
                <a:schemeClr val="bg1"/>
              </a:solidFill>
            </a:rPr>
            <a:t>d.  Other Technologies</a:t>
          </a:r>
        </a:p>
      </dgm:t>
    </dgm:pt>
    <dgm:pt modelId="{20B6E163-6068-437E-872F-DB258F5FA10F}" type="parTrans" cxnId="{0002C16B-B4E8-47A4-A727-C38AD8B2CCC5}">
      <dgm:prSet/>
      <dgm:spPr/>
      <dgm:t>
        <a:bodyPr/>
        <a:lstStyle/>
        <a:p>
          <a:endParaRPr lang="en-US"/>
        </a:p>
      </dgm:t>
    </dgm:pt>
    <dgm:pt modelId="{08DC612F-DB0E-44BF-A068-C1893C81F3B3}" type="sibTrans" cxnId="{0002C16B-B4E8-47A4-A727-C38AD8B2CCC5}">
      <dgm:prSet/>
      <dgm:spPr/>
      <dgm:t>
        <a:bodyPr/>
        <a:lstStyle/>
        <a:p>
          <a:endParaRPr lang="en-US"/>
        </a:p>
      </dgm:t>
    </dgm:pt>
    <dgm:pt modelId="{56473D4B-BDFD-42DB-859F-1DCDE70E02E3}">
      <dgm:prSet/>
      <dgm:spPr/>
      <dgm:t>
        <a:bodyPr/>
        <a:lstStyle/>
        <a:p>
          <a:r>
            <a:rPr lang="en-US" dirty="0"/>
            <a:t>In terms of revenue, the embedded system dominated the UBI global market with a revenue share of 50.16% in 2019.</a:t>
          </a:r>
        </a:p>
      </dgm:t>
    </dgm:pt>
    <dgm:pt modelId="{C1FDD003-4ACB-4B84-BEA4-6F0397C1E0A3}" type="parTrans" cxnId="{79D32881-F058-4016-853D-A6D8531DC4E8}">
      <dgm:prSet/>
      <dgm:spPr/>
      <dgm:t>
        <a:bodyPr/>
        <a:lstStyle/>
        <a:p>
          <a:endParaRPr lang="en-US"/>
        </a:p>
      </dgm:t>
    </dgm:pt>
    <dgm:pt modelId="{31104701-6660-4CE5-85B1-A1333A41FA49}" type="sibTrans" cxnId="{79D32881-F058-4016-853D-A6D8531DC4E8}">
      <dgm:prSet/>
      <dgm:spPr/>
      <dgm:t>
        <a:bodyPr/>
        <a:lstStyle/>
        <a:p>
          <a:endParaRPr lang="en-US"/>
        </a:p>
      </dgm:t>
    </dgm:pt>
    <dgm:pt modelId="{7709772E-0699-4797-92F8-0FCFE4116E36}">
      <dgm:prSet/>
      <dgm:spPr/>
      <dgm:t>
        <a:bodyPr/>
        <a:lstStyle/>
        <a:p>
          <a:r>
            <a:rPr lang="en-US"/>
            <a:t>The smartphone segment is projected to witness substantial growth over the next few years with recent CAGR observed at around 27%.</a:t>
          </a:r>
        </a:p>
      </dgm:t>
    </dgm:pt>
    <dgm:pt modelId="{0EE622B1-5895-43B6-A390-1C680AA2EFA2}" type="parTrans" cxnId="{FEFDCDA4-83E4-4AE3-B232-788F74550319}">
      <dgm:prSet/>
      <dgm:spPr/>
      <dgm:t>
        <a:bodyPr/>
        <a:lstStyle/>
        <a:p>
          <a:endParaRPr lang="en-US"/>
        </a:p>
      </dgm:t>
    </dgm:pt>
    <dgm:pt modelId="{6941381D-B4C1-4F94-A719-E554C63B242B}" type="sibTrans" cxnId="{FEFDCDA4-83E4-4AE3-B232-788F74550319}">
      <dgm:prSet/>
      <dgm:spPr/>
      <dgm:t>
        <a:bodyPr/>
        <a:lstStyle/>
        <a:p>
          <a:endParaRPr lang="en-US"/>
        </a:p>
      </dgm:t>
    </dgm:pt>
    <dgm:pt modelId="{E12BF56F-29CF-4314-8314-D12FBFED0B48}" type="pres">
      <dgm:prSet presAssocID="{1AB9794C-33E2-40C6-9694-18079B1725A9}" presName="linear" presStyleCnt="0">
        <dgm:presLayoutVars>
          <dgm:animLvl val="lvl"/>
          <dgm:resizeHandles val="exact"/>
        </dgm:presLayoutVars>
      </dgm:prSet>
      <dgm:spPr/>
    </dgm:pt>
    <dgm:pt modelId="{82438892-A8F5-438D-B2AF-8223AECB6689}" type="pres">
      <dgm:prSet presAssocID="{39630337-1C9D-41BB-BF80-03368236535D}" presName="parentText" presStyleLbl="node1" presStyleIdx="0" presStyleCnt="3" custLinFactNeighborX="887" custLinFactNeighborY="-17768">
        <dgm:presLayoutVars>
          <dgm:chMax val="0"/>
          <dgm:bulletEnabled val="1"/>
        </dgm:presLayoutVars>
      </dgm:prSet>
      <dgm:spPr/>
    </dgm:pt>
    <dgm:pt modelId="{8FA06492-333E-4673-928B-C05EAC472952}" type="pres">
      <dgm:prSet presAssocID="{39630337-1C9D-41BB-BF80-03368236535D}" presName="childText" presStyleLbl="revTx" presStyleIdx="0" presStyleCnt="1">
        <dgm:presLayoutVars>
          <dgm:bulletEnabled val="1"/>
        </dgm:presLayoutVars>
      </dgm:prSet>
      <dgm:spPr/>
    </dgm:pt>
    <dgm:pt modelId="{0EDF8437-A181-4A3A-8C49-231899EBFE52}" type="pres">
      <dgm:prSet presAssocID="{56473D4B-BDFD-42DB-859F-1DCDE70E02E3}" presName="parentText" presStyleLbl="node1" presStyleIdx="1" presStyleCnt="3">
        <dgm:presLayoutVars>
          <dgm:chMax val="0"/>
          <dgm:bulletEnabled val="1"/>
        </dgm:presLayoutVars>
      </dgm:prSet>
      <dgm:spPr/>
    </dgm:pt>
    <dgm:pt modelId="{3E24421B-3EB5-473E-A966-FB0B79995CB5}" type="pres">
      <dgm:prSet presAssocID="{31104701-6660-4CE5-85B1-A1333A41FA49}" presName="spacer" presStyleCnt="0"/>
      <dgm:spPr/>
    </dgm:pt>
    <dgm:pt modelId="{EE8975A8-508F-49E9-8661-C010B5A5874B}" type="pres">
      <dgm:prSet presAssocID="{7709772E-0699-4797-92F8-0FCFE4116E36}" presName="parentText" presStyleLbl="node1" presStyleIdx="2" presStyleCnt="3">
        <dgm:presLayoutVars>
          <dgm:chMax val="0"/>
          <dgm:bulletEnabled val="1"/>
        </dgm:presLayoutVars>
      </dgm:prSet>
      <dgm:spPr/>
    </dgm:pt>
  </dgm:ptLst>
  <dgm:cxnLst>
    <dgm:cxn modelId="{BE059867-AB9B-496C-90A6-74FCEA54E05F}" type="presOf" srcId="{3B2475C8-DBA8-4433-8EE2-965CDB1F1246}" destId="{8FA06492-333E-4673-928B-C05EAC472952}" srcOrd="0" destOrd="0" presId="urn:microsoft.com/office/officeart/2005/8/layout/vList2"/>
    <dgm:cxn modelId="{0561A46B-35EB-4508-96F0-17B2443853B1}" type="presOf" srcId="{28353070-9BD9-459A-935A-1BE7F80BA8EF}" destId="{8FA06492-333E-4673-928B-C05EAC472952}" srcOrd="0" destOrd="2" presId="urn:microsoft.com/office/officeart/2005/8/layout/vList2"/>
    <dgm:cxn modelId="{0002C16B-B4E8-47A4-A727-C38AD8B2CCC5}" srcId="{39630337-1C9D-41BB-BF80-03368236535D}" destId="{8B3F2EE0-0760-41C9-B531-EEB5B9EC2559}" srcOrd="3" destOrd="0" parTransId="{20B6E163-6068-437E-872F-DB258F5FA10F}" sibTransId="{08DC612F-DB0E-44BF-A068-C1893C81F3B3}"/>
    <dgm:cxn modelId="{6262F456-971F-43B7-AA14-7EB85F9B87EA}" srcId="{39630337-1C9D-41BB-BF80-03368236535D}" destId="{28353070-9BD9-459A-935A-1BE7F80BA8EF}" srcOrd="2" destOrd="0" parTransId="{03E857F0-DF76-4B80-BE2F-BAAF82B80192}" sibTransId="{8E68943D-A047-4213-B5A7-D0AB40D69F20}"/>
    <dgm:cxn modelId="{79D32881-F058-4016-853D-A6D8531DC4E8}" srcId="{1AB9794C-33E2-40C6-9694-18079B1725A9}" destId="{56473D4B-BDFD-42DB-859F-1DCDE70E02E3}" srcOrd="1" destOrd="0" parTransId="{C1FDD003-4ACB-4B84-BEA4-6F0397C1E0A3}" sibTransId="{31104701-6660-4CE5-85B1-A1333A41FA49}"/>
    <dgm:cxn modelId="{FF8DAF86-F54B-4BFD-98EF-F601421FFCCB}" srcId="{1AB9794C-33E2-40C6-9694-18079B1725A9}" destId="{39630337-1C9D-41BB-BF80-03368236535D}" srcOrd="0" destOrd="0" parTransId="{31405086-78BB-4C4D-B748-74533D2546A3}" sibTransId="{037FD201-C236-4E14-8C36-87B1752BAB76}"/>
    <dgm:cxn modelId="{6DA51987-32CE-4013-A647-2705602A651A}" type="presOf" srcId="{39630337-1C9D-41BB-BF80-03368236535D}" destId="{82438892-A8F5-438D-B2AF-8223AECB6689}" srcOrd="0" destOrd="0" presId="urn:microsoft.com/office/officeart/2005/8/layout/vList2"/>
    <dgm:cxn modelId="{E8635198-3EDE-4412-B241-782B646DCA1D}" type="presOf" srcId="{7709772E-0699-4797-92F8-0FCFE4116E36}" destId="{EE8975A8-508F-49E9-8661-C010B5A5874B}" srcOrd="0" destOrd="0" presId="urn:microsoft.com/office/officeart/2005/8/layout/vList2"/>
    <dgm:cxn modelId="{FEFDCDA4-83E4-4AE3-B232-788F74550319}" srcId="{1AB9794C-33E2-40C6-9694-18079B1725A9}" destId="{7709772E-0699-4797-92F8-0FCFE4116E36}" srcOrd="2" destOrd="0" parTransId="{0EE622B1-5895-43B6-A390-1C680AA2EFA2}" sibTransId="{6941381D-B4C1-4F94-A719-E554C63B242B}"/>
    <dgm:cxn modelId="{124D43A5-3EBB-4C64-B560-E0CBCBC892A9}" type="presOf" srcId="{1AB9794C-33E2-40C6-9694-18079B1725A9}" destId="{E12BF56F-29CF-4314-8314-D12FBFED0B48}" srcOrd="0" destOrd="0" presId="urn:microsoft.com/office/officeart/2005/8/layout/vList2"/>
    <dgm:cxn modelId="{B6A8C4B0-F921-4911-9937-D03A78C55E36}" type="presOf" srcId="{FD054940-0603-44AA-B383-4FB1C270E406}" destId="{8FA06492-333E-4673-928B-C05EAC472952}" srcOrd="0" destOrd="1" presId="urn:microsoft.com/office/officeart/2005/8/layout/vList2"/>
    <dgm:cxn modelId="{EDFFBDE0-55F1-4BEE-A7F1-12E03590ECC5}" type="presOf" srcId="{8B3F2EE0-0760-41C9-B531-EEB5B9EC2559}" destId="{8FA06492-333E-4673-928B-C05EAC472952}" srcOrd="0" destOrd="3" presId="urn:microsoft.com/office/officeart/2005/8/layout/vList2"/>
    <dgm:cxn modelId="{387240E6-4B3C-4228-8591-581236D28371}" srcId="{39630337-1C9D-41BB-BF80-03368236535D}" destId="{3B2475C8-DBA8-4433-8EE2-965CDB1F1246}" srcOrd="0" destOrd="0" parTransId="{DD80BA19-377E-48E8-B9F4-7DC3A88F2917}" sibTransId="{82BAE3C7-BA52-4654-9261-DC64FDB83AED}"/>
    <dgm:cxn modelId="{58CDB5FB-D018-4853-9251-6F118F101B4C}" srcId="{39630337-1C9D-41BB-BF80-03368236535D}" destId="{FD054940-0603-44AA-B383-4FB1C270E406}" srcOrd="1" destOrd="0" parTransId="{62104E50-509C-43AA-AD07-F53352F53CA0}" sibTransId="{0F108CD2-B458-4422-9562-BD7ED4628875}"/>
    <dgm:cxn modelId="{FBA6A3FE-7F24-4FF5-A68C-CEA775349F70}" type="presOf" srcId="{56473D4B-BDFD-42DB-859F-1DCDE70E02E3}" destId="{0EDF8437-A181-4A3A-8C49-231899EBFE52}" srcOrd="0" destOrd="0" presId="urn:microsoft.com/office/officeart/2005/8/layout/vList2"/>
    <dgm:cxn modelId="{29C88061-D36A-4E6A-8CB1-E5EC3214B087}" type="presParOf" srcId="{E12BF56F-29CF-4314-8314-D12FBFED0B48}" destId="{82438892-A8F5-438D-B2AF-8223AECB6689}" srcOrd="0" destOrd="0" presId="urn:microsoft.com/office/officeart/2005/8/layout/vList2"/>
    <dgm:cxn modelId="{4CC14A5C-0FF8-454C-A8F7-D9718FA4E43C}" type="presParOf" srcId="{E12BF56F-29CF-4314-8314-D12FBFED0B48}" destId="{8FA06492-333E-4673-928B-C05EAC472952}" srcOrd="1" destOrd="0" presId="urn:microsoft.com/office/officeart/2005/8/layout/vList2"/>
    <dgm:cxn modelId="{DEC64A94-08CD-4494-BF7B-ABA826800B61}" type="presParOf" srcId="{E12BF56F-29CF-4314-8314-D12FBFED0B48}" destId="{0EDF8437-A181-4A3A-8C49-231899EBFE52}" srcOrd="2" destOrd="0" presId="urn:microsoft.com/office/officeart/2005/8/layout/vList2"/>
    <dgm:cxn modelId="{4524475B-0B6D-43BB-9DBA-9A72CBC98926}" type="presParOf" srcId="{E12BF56F-29CF-4314-8314-D12FBFED0B48}" destId="{3E24421B-3EB5-473E-A966-FB0B79995CB5}" srcOrd="3" destOrd="0" presId="urn:microsoft.com/office/officeart/2005/8/layout/vList2"/>
    <dgm:cxn modelId="{AC7AF9E5-C32D-42EF-8063-3748C32F0253}" type="presParOf" srcId="{E12BF56F-29CF-4314-8314-D12FBFED0B48}" destId="{EE8975A8-508F-49E9-8661-C010B5A5874B}"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4C6DC-43EB-4FAC-BF2D-2ACCE89C8A8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7FD3677-8A5A-431A-9527-79016936102D}">
      <dgm:prSet/>
      <dgm:spPr/>
      <dgm:t>
        <a:bodyPr/>
        <a:lstStyle/>
        <a:p>
          <a:r>
            <a:rPr lang="en-GB" dirty="0"/>
            <a:t>North America dominated the market as of 2020 with a valuation of ~12 billion USD.</a:t>
          </a:r>
          <a:endParaRPr lang="en-US" dirty="0"/>
        </a:p>
      </dgm:t>
    </dgm:pt>
    <dgm:pt modelId="{5DA16BDF-2DEA-494F-82CC-118B684332EE}" type="parTrans" cxnId="{10B53365-ABE4-4BD9-AE3E-05A5DAFB8E22}">
      <dgm:prSet/>
      <dgm:spPr/>
      <dgm:t>
        <a:bodyPr/>
        <a:lstStyle/>
        <a:p>
          <a:endParaRPr lang="en-US"/>
        </a:p>
      </dgm:t>
    </dgm:pt>
    <dgm:pt modelId="{01E31250-6900-4460-A498-FA56B2F779A1}" type="sibTrans" cxnId="{10B53365-ABE4-4BD9-AE3E-05A5DAFB8E22}">
      <dgm:prSet/>
      <dgm:spPr/>
      <dgm:t>
        <a:bodyPr/>
        <a:lstStyle/>
        <a:p>
          <a:endParaRPr lang="en-US"/>
        </a:p>
      </dgm:t>
    </dgm:pt>
    <dgm:pt modelId="{F5A9E9AF-0484-404B-AAF8-858950187D86}">
      <dgm:prSet/>
      <dgm:spPr/>
      <dgm:t>
        <a:bodyPr/>
        <a:lstStyle/>
        <a:p>
          <a:r>
            <a:rPr lang="en-GB"/>
            <a:t>Asia Pacific is anticipated to exhibit a higher CAGR over the next few years led by increased mobile connectivity and smartphone technology.</a:t>
          </a:r>
          <a:endParaRPr lang="en-US"/>
        </a:p>
      </dgm:t>
    </dgm:pt>
    <dgm:pt modelId="{30486D77-6975-457D-A749-A79482898EDD}" type="parTrans" cxnId="{9C297F12-E74F-41F6-9426-0452EE6A76BD}">
      <dgm:prSet/>
      <dgm:spPr/>
      <dgm:t>
        <a:bodyPr/>
        <a:lstStyle/>
        <a:p>
          <a:endParaRPr lang="en-US"/>
        </a:p>
      </dgm:t>
    </dgm:pt>
    <dgm:pt modelId="{9C28CD81-3939-4436-85D9-99A89E81C0F1}" type="sibTrans" cxnId="{9C297F12-E74F-41F6-9426-0452EE6A76BD}">
      <dgm:prSet/>
      <dgm:spPr/>
      <dgm:t>
        <a:bodyPr/>
        <a:lstStyle/>
        <a:p>
          <a:endParaRPr lang="en-US"/>
        </a:p>
      </dgm:t>
    </dgm:pt>
    <dgm:pt modelId="{2E1C40AB-787E-45AA-9943-63298FC05E89}">
      <dgm:prSet/>
      <dgm:spPr/>
      <dgm:t>
        <a:bodyPr/>
        <a:lstStyle/>
        <a:p>
          <a:r>
            <a:rPr lang="en-GB"/>
            <a:t>Europe has been growing significantly due to increased regulatory support in relation to vehicle telematics.</a:t>
          </a:r>
          <a:endParaRPr lang="en-US"/>
        </a:p>
      </dgm:t>
    </dgm:pt>
    <dgm:pt modelId="{7C384141-FE09-4648-BCA2-E3BE75217793}" type="parTrans" cxnId="{CE627719-A3CC-4903-9682-65A180DF5992}">
      <dgm:prSet/>
      <dgm:spPr/>
      <dgm:t>
        <a:bodyPr/>
        <a:lstStyle/>
        <a:p>
          <a:endParaRPr lang="en-US"/>
        </a:p>
      </dgm:t>
    </dgm:pt>
    <dgm:pt modelId="{FE9691E2-31E2-4F41-A2EF-5A187819E81C}" type="sibTrans" cxnId="{CE627719-A3CC-4903-9682-65A180DF5992}">
      <dgm:prSet/>
      <dgm:spPr/>
      <dgm:t>
        <a:bodyPr/>
        <a:lstStyle/>
        <a:p>
          <a:endParaRPr lang="en-US"/>
        </a:p>
      </dgm:t>
    </dgm:pt>
    <dgm:pt modelId="{1FEE475F-0C2D-489E-88F9-C41D935E5A35}">
      <dgm:prSet/>
      <dgm:spPr/>
      <dgm:t>
        <a:bodyPr/>
        <a:lstStyle/>
        <a:p>
          <a:r>
            <a:rPr lang="en-GB"/>
            <a:t>In 2017, Italy implemented a law that requires insurance carriers to install telematics devices in all automobiles and set premiums based on real time data obtained.</a:t>
          </a:r>
          <a:endParaRPr lang="en-US"/>
        </a:p>
      </dgm:t>
    </dgm:pt>
    <dgm:pt modelId="{6E4DFCCB-6BE9-4B93-8301-05313BEDF3B7}" type="parTrans" cxnId="{1E51CED5-9519-4CFC-93E9-9C542F186261}">
      <dgm:prSet/>
      <dgm:spPr/>
      <dgm:t>
        <a:bodyPr/>
        <a:lstStyle/>
        <a:p>
          <a:endParaRPr lang="en-US"/>
        </a:p>
      </dgm:t>
    </dgm:pt>
    <dgm:pt modelId="{4DA10574-9C92-4782-BB7E-6B76E380438F}" type="sibTrans" cxnId="{1E51CED5-9519-4CFC-93E9-9C542F186261}">
      <dgm:prSet/>
      <dgm:spPr/>
      <dgm:t>
        <a:bodyPr/>
        <a:lstStyle/>
        <a:p>
          <a:endParaRPr lang="en-US"/>
        </a:p>
      </dgm:t>
    </dgm:pt>
    <dgm:pt modelId="{D7BEFB27-371D-431D-9A98-174A72A5EC30}">
      <dgm:prSet/>
      <dgm:spPr/>
      <dgm:t>
        <a:bodyPr/>
        <a:lstStyle/>
        <a:p>
          <a:r>
            <a:rPr lang="en-GB"/>
            <a:t>The global insurance market is dominated by PAYD followed by PHYD and MHYD. MHYD is expected to be the fastest growing market aided by the evolution of data analytics technology.</a:t>
          </a:r>
          <a:endParaRPr lang="en-US"/>
        </a:p>
      </dgm:t>
    </dgm:pt>
    <dgm:pt modelId="{35FF2C96-4A17-4A11-8770-B01691B139D1}" type="parTrans" cxnId="{45382DC2-72DE-4A96-8B6D-A2C2CE5AB05A}">
      <dgm:prSet/>
      <dgm:spPr/>
      <dgm:t>
        <a:bodyPr/>
        <a:lstStyle/>
        <a:p>
          <a:endParaRPr lang="en-US"/>
        </a:p>
      </dgm:t>
    </dgm:pt>
    <dgm:pt modelId="{71347796-D6D1-4F27-B06A-4E9228558558}" type="sibTrans" cxnId="{45382DC2-72DE-4A96-8B6D-A2C2CE5AB05A}">
      <dgm:prSet/>
      <dgm:spPr/>
      <dgm:t>
        <a:bodyPr/>
        <a:lstStyle/>
        <a:p>
          <a:endParaRPr lang="en-US"/>
        </a:p>
      </dgm:t>
    </dgm:pt>
    <dgm:pt modelId="{63FF9E0E-76A2-474F-8DB0-22FD66AE1C87}" type="pres">
      <dgm:prSet presAssocID="{AF54C6DC-43EB-4FAC-BF2D-2ACCE89C8A8E}" presName="linear" presStyleCnt="0">
        <dgm:presLayoutVars>
          <dgm:animLvl val="lvl"/>
          <dgm:resizeHandles val="exact"/>
        </dgm:presLayoutVars>
      </dgm:prSet>
      <dgm:spPr/>
    </dgm:pt>
    <dgm:pt modelId="{DFEEB910-021A-4441-9F7C-02CABF55F457}" type="pres">
      <dgm:prSet presAssocID="{77FD3677-8A5A-431A-9527-79016936102D}" presName="parentText" presStyleLbl="node1" presStyleIdx="0" presStyleCnt="5">
        <dgm:presLayoutVars>
          <dgm:chMax val="0"/>
          <dgm:bulletEnabled val="1"/>
        </dgm:presLayoutVars>
      </dgm:prSet>
      <dgm:spPr/>
    </dgm:pt>
    <dgm:pt modelId="{1E205AB9-07F6-455F-AE9A-C8969C91756F}" type="pres">
      <dgm:prSet presAssocID="{01E31250-6900-4460-A498-FA56B2F779A1}" presName="spacer" presStyleCnt="0"/>
      <dgm:spPr/>
    </dgm:pt>
    <dgm:pt modelId="{FC5D664A-F232-4DEE-8E1F-D9994F16C55B}" type="pres">
      <dgm:prSet presAssocID="{F5A9E9AF-0484-404B-AAF8-858950187D86}" presName="parentText" presStyleLbl="node1" presStyleIdx="1" presStyleCnt="5">
        <dgm:presLayoutVars>
          <dgm:chMax val="0"/>
          <dgm:bulletEnabled val="1"/>
        </dgm:presLayoutVars>
      </dgm:prSet>
      <dgm:spPr/>
    </dgm:pt>
    <dgm:pt modelId="{04D5370A-B7E1-4937-B1C4-59C3018677C0}" type="pres">
      <dgm:prSet presAssocID="{9C28CD81-3939-4436-85D9-99A89E81C0F1}" presName="spacer" presStyleCnt="0"/>
      <dgm:spPr/>
    </dgm:pt>
    <dgm:pt modelId="{F1B161EA-D9A2-4BBE-B872-DFF546D7D007}" type="pres">
      <dgm:prSet presAssocID="{2E1C40AB-787E-45AA-9943-63298FC05E89}" presName="parentText" presStyleLbl="node1" presStyleIdx="2" presStyleCnt="5">
        <dgm:presLayoutVars>
          <dgm:chMax val="0"/>
          <dgm:bulletEnabled val="1"/>
        </dgm:presLayoutVars>
      </dgm:prSet>
      <dgm:spPr/>
    </dgm:pt>
    <dgm:pt modelId="{01DB4233-A2DB-4D7C-844B-5B52E1EFBEC5}" type="pres">
      <dgm:prSet presAssocID="{FE9691E2-31E2-4F41-A2EF-5A187819E81C}" presName="spacer" presStyleCnt="0"/>
      <dgm:spPr/>
    </dgm:pt>
    <dgm:pt modelId="{67E6AE20-9478-4198-99BC-175F7F300FDB}" type="pres">
      <dgm:prSet presAssocID="{1FEE475F-0C2D-489E-88F9-C41D935E5A35}" presName="parentText" presStyleLbl="node1" presStyleIdx="3" presStyleCnt="5">
        <dgm:presLayoutVars>
          <dgm:chMax val="0"/>
          <dgm:bulletEnabled val="1"/>
        </dgm:presLayoutVars>
      </dgm:prSet>
      <dgm:spPr/>
    </dgm:pt>
    <dgm:pt modelId="{AE16A6AE-C744-4DB1-9908-305651B5D307}" type="pres">
      <dgm:prSet presAssocID="{4DA10574-9C92-4782-BB7E-6B76E380438F}" presName="spacer" presStyleCnt="0"/>
      <dgm:spPr/>
    </dgm:pt>
    <dgm:pt modelId="{E73975F9-E171-4F5E-A333-321F0D465934}" type="pres">
      <dgm:prSet presAssocID="{D7BEFB27-371D-431D-9A98-174A72A5EC30}" presName="parentText" presStyleLbl="node1" presStyleIdx="4" presStyleCnt="5">
        <dgm:presLayoutVars>
          <dgm:chMax val="0"/>
          <dgm:bulletEnabled val="1"/>
        </dgm:presLayoutVars>
      </dgm:prSet>
      <dgm:spPr/>
    </dgm:pt>
  </dgm:ptLst>
  <dgm:cxnLst>
    <dgm:cxn modelId="{B199F801-179E-405B-9882-1C041A7BA971}" type="presOf" srcId="{AF54C6DC-43EB-4FAC-BF2D-2ACCE89C8A8E}" destId="{63FF9E0E-76A2-474F-8DB0-22FD66AE1C87}" srcOrd="0" destOrd="0" presId="urn:microsoft.com/office/officeart/2005/8/layout/vList2"/>
    <dgm:cxn modelId="{9C297F12-E74F-41F6-9426-0452EE6A76BD}" srcId="{AF54C6DC-43EB-4FAC-BF2D-2ACCE89C8A8E}" destId="{F5A9E9AF-0484-404B-AAF8-858950187D86}" srcOrd="1" destOrd="0" parTransId="{30486D77-6975-457D-A749-A79482898EDD}" sibTransId="{9C28CD81-3939-4436-85D9-99A89E81C0F1}"/>
    <dgm:cxn modelId="{CE627719-A3CC-4903-9682-65A180DF5992}" srcId="{AF54C6DC-43EB-4FAC-BF2D-2ACCE89C8A8E}" destId="{2E1C40AB-787E-45AA-9943-63298FC05E89}" srcOrd="2" destOrd="0" parTransId="{7C384141-FE09-4648-BCA2-E3BE75217793}" sibTransId="{FE9691E2-31E2-4F41-A2EF-5A187819E81C}"/>
    <dgm:cxn modelId="{8B8AD562-6E7E-4C64-99E6-679176182E70}" type="presOf" srcId="{1FEE475F-0C2D-489E-88F9-C41D935E5A35}" destId="{67E6AE20-9478-4198-99BC-175F7F300FDB}" srcOrd="0" destOrd="0" presId="urn:microsoft.com/office/officeart/2005/8/layout/vList2"/>
    <dgm:cxn modelId="{10B53365-ABE4-4BD9-AE3E-05A5DAFB8E22}" srcId="{AF54C6DC-43EB-4FAC-BF2D-2ACCE89C8A8E}" destId="{77FD3677-8A5A-431A-9527-79016936102D}" srcOrd="0" destOrd="0" parTransId="{5DA16BDF-2DEA-494F-82CC-118B684332EE}" sibTransId="{01E31250-6900-4460-A498-FA56B2F779A1}"/>
    <dgm:cxn modelId="{44DCE99F-8E8A-4D4C-B8FB-8412738FC2DB}" type="presOf" srcId="{77FD3677-8A5A-431A-9527-79016936102D}" destId="{DFEEB910-021A-4441-9F7C-02CABF55F457}" srcOrd="0" destOrd="0" presId="urn:microsoft.com/office/officeart/2005/8/layout/vList2"/>
    <dgm:cxn modelId="{45382DC2-72DE-4A96-8B6D-A2C2CE5AB05A}" srcId="{AF54C6DC-43EB-4FAC-BF2D-2ACCE89C8A8E}" destId="{D7BEFB27-371D-431D-9A98-174A72A5EC30}" srcOrd="4" destOrd="0" parTransId="{35FF2C96-4A17-4A11-8770-B01691B139D1}" sibTransId="{71347796-D6D1-4F27-B06A-4E9228558558}"/>
    <dgm:cxn modelId="{1E51CED5-9519-4CFC-93E9-9C542F186261}" srcId="{AF54C6DC-43EB-4FAC-BF2D-2ACCE89C8A8E}" destId="{1FEE475F-0C2D-489E-88F9-C41D935E5A35}" srcOrd="3" destOrd="0" parTransId="{6E4DFCCB-6BE9-4B93-8301-05313BEDF3B7}" sibTransId="{4DA10574-9C92-4782-BB7E-6B76E380438F}"/>
    <dgm:cxn modelId="{A89585E6-0DDF-4715-90C3-EB0969D02149}" type="presOf" srcId="{2E1C40AB-787E-45AA-9943-63298FC05E89}" destId="{F1B161EA-D9A2-4BBE-B872-DFF546D7D007}" srcOrd="0" destOrd="0" presId="urn:microsoft.com/office/officeart/2005/8/layout/vList2"/>
    <dgm:cxn modelId="{3E89C7F8-557F-42BD-81D3-B961F7E2E7B1}" type="presOf" srcId="{F5A9E9AF-0484-404B-AAF8-858950187D86}" destId="{FC5D664A-F232-4DEE-8E1F-D9994F16C55B}" srcOrd="0" destOrd="0" presId="urn:microsoft.com/office/officeart/2005/8/layout/vList2"/>
    <dgm:cxn modelId="{79E095FD-4D94-4872-97CA-D111AEA8D484}" type="presOf" srcId="{D7BEFB27-371D-431D-9A98-174A72A5EC30}" destId="{E73975F9-E171-4F5E-A333-321F0D465934}" srcOrd="0" destOrd="0" presId="urn:microsoft.com/office/officeart/2005/8/layout/vList2"/>
    <dgm:cxn modelId="{8D33BD16-D90F-47EC-BA90-7763E26F9893}" type="presParOf" srcId="{63FF9E0E-76A2-474F-8DB0-22FD66AE1C87}" destId="{DFEEB910-021A-4441-9F7C-02CABF55F457}" srcOrd="0" destOrd="0" presId="urn:microsoft.com/office/officeart/2005/8/layout/vList2"/>
    <dgm:cxn modelId="{9B16DD89-467D-4045-BA9C-934B4AC20584}" type="presParOf" srcId="{63FF9E0E-76A2-474F-8DB0-22FD66AE1C87}" destId="{1E205AB9-07F6-455F-AE9A-C8969C91756F}" srcOrd="1" destOrd="0" presId="urn:microsoft.com/office/officeart/2005/8/layout/vList2"/>
    <dgm:cxn modelId="{275EA444-55FB-4F5B-B68C-5A342E920A58}" type="presParOf" srcId="{63FF9E0E-76A2-474F-8DB0-22FD66AE1C87}" destId="{FC5D664A-F232-4DEE-8E1F-D9994F16C55B}" srcOrd="2" destOrd="0" presId="urn:microsoft.com/office/officeart/2005/8/layout/vList2"/>
    <dgm:cxn modelId="{7A34C131-CF13-402A-AE53-BE56A683C2E7}" type="presParOf" srcId="{63FF9E0E-76A2-474F-8DB0-22FD66AE1C87}" destId="{04D5370A-B7E1-4937-B1C4-59C3018677C0}" srcOrd="3" destOrd="0" presId="urn:microsoft.com/office/officeart/2005/8/layout/vList2"/>
    <dgm:cxn modelId="{2BC1C0EA-911B-4F79-B849-F557BB5FB42F}" type="presParOf" srcId="{63FF9E0E-76A2-474F-8DB0-22FD66AE1C87}" destId="{F1B161EA-D9A2-4BBE-B872-DFF546D7D007}" srcOrd="4" destOrd="0" presId="urn:microsoft.com/office/officeart/2005/8/layout/vList2"/>
    <dgm:cxn modelId="{48211244-348D-4B77-A6D0-9680A4DA6CEB}" type="presParOf" srcId="{63FF9E0E-76A2-474F-8DB0-22FD66AE1C87}" destId="{01DB4233-A2DB-4D7C-844B-5B52E1EFBEC5}" srcOrd="5" destOrd="0" presId="urn:microsoft.com/office/officeart/2005/8/layout/vList2"/>
    <dgm:cxn modelId="{CEF1E75F-704F-4A49-B416-3C7C59556015}" type="presParOf" srcId="{63FF9E0E-76A2-474F-8DB0-22FD66AE1C87}" destId="{67E6AE20-9478-4198-99BC-175F7F300FDB}" srcOrd="6" destOrd="0" presId="urn:microsoft.com/office/officeart/2005/8/layout/vList2"/>
    <dgm:cxn modelId="{65C89554-5F6E-44FD-BC24-3DED81B13689}" type="presParOf" srcId="{63FF9E0E-76A2-474F-8DB0-22FD66AE1C87}" destId="{AE16A6AE-C744-4DB1-9908-305651B5D307}" srcOrd="7" destOrd="0" presId="urn:microsoft.com/office/officeart/2005/8/layout/vList2"/>
    <dgm:cxn modelId="{EA8A76B7-A18C-414C-9CD3-6852B77C5B21}" type="presParOf" srcId="{63FF9E0E-76A2-474F-8DB0-22FD66AE1C87}" destId="{E73975F9-E171-4F5E-A333-321F0D46593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99D81-2B7A-42D7-A520-0A070E1D6CBA}">
      <dsp:nvSpPr>
        <dsp:cNvPr id="0" name=""/>
        <dsp:cNvSpPr/>
      </dsp:nvSpPr>
      <dsp:spPr>
        <a:xfrm>
          <a:off x="0" y="30027"/>
          <a:ext cx="6294216" cy="1193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What is Usage Based Insurance (UBI)?</a:t>
          </a:r>
          <a:endParaRPr lang="en-US" sz="2800" kern="1200" dirty="0"/>
        </a:p>
      </dsp:txBody>
      <dsp:txXfrm>
        <a:off x="58257" y="88284"/>
        <a:ext cx="6177702" cy="1076886"/>
      </dsp:txXfrm>
    </dsp:sp>
    <dsp:sp modelId="{23AB0B43-C006-46FD-95E8-31258BC62B42}">
      <dsp:nvSpPr>
        <dsp:cNvPr id="0" name=""/>
        <dsp:cNvSpPr/>
      </dsp:nvSpPr>
      <dsp:spPr>
        <a:xfrm>
          <a:off x="0" y="1223427"/>
          <a:ext cx="6294216" cy="3665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84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t>Type of insurance where the payable premium for the policy is directly linked with the usage of the insured product / service.</a:t>
          </a:r>
          <a:endParaRPr lang="en-US" sz="2200" kern="1200" dirty="0"/>
        </a:p>
        <a:p>
          <a:pPr marL="228600" lvl="1" indent="-228600" algn="l" defTabSz="977900">
            <a:lnSpc>
              <a:spcPct val="90000"/>
            </a:lnSpc>
            <a:spcBef>
              <a:spcPct val="0"/>
            </a:spcBef>
            <a:spcAft>
              <a:spcPct val="20000"/>
            </a:spcAft>
            <a:buChar char="•"/>
          </a:pPr>
          <a:r>
            <a:rPr lang="en-GB" sz="2200" kern="1200" dirty="0"/>
            <a:t>In the auto insurance industry, it is also commonly known as Telematics insurance.</a:t>
          </a:r>
          <a:endParaRPr lang="en-US" sz="2200" kern="1200" dirty="0"/>
        </a:p>
        <a:p>
          <a:pPr marL="228600" lvl="1" indent="-228600" algn="l" defTabSz="977900">
            <a:lnSpc>
              <a:spcPct val="90000"/>
            </a:lnSpc>
            <a:spcBef>
              <a:spcPct val="0"/>
            </a:spcBef>
            <a:spcAft>
              <a:spcPct val="20000"/>
            </a:spcAft>
            <a:buChar char="•"/>
          </a:pPr>
          <a:r>
            <a:rPr lang="en-GB" sz="2200" kern="1200" dirty="0"/>
            <a:t>Telematics is useful to track, store and transfer driving related data to the insurer and this data comes in handy to understand the driving behaviour and charge appropriate vehicle insurance rates.</a:t>
          </a:r>
          <a:endParaRPr lang="en-US" sz="2200" kern="1200" dirty="0"/>
        </a:p>
      </dsp:txBody>
      <dsp:txXfrm>
        <a:off x="0" y="1223427"/>
        <a:ext cx="6294216" cy="3665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38892-A8F5-438D-B2AF-8223AECB6689}">
      <dsp:nvSpPr>
        <dsp:cNvPr id="0" name=""/>
        <dsp:cNvSpPr/>
      </dsp:nvSpPr>
      <dsp:spPr>
        <a:xfrm>
          <a:off x="0" y="0"/>
          <a:ext cx="6304634" cy="1118812"/>
        </a:xfrm>
        <a:prstGeom prst="round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Based on technology, UBI is segmented under the following types: </a:t>
          </a:r>
        </a:p>
      </dsp:txBody>
      <dsp:txXfrm>
        <a:off x="54616" y="54616"/>
        <a:ext cx="6195402" cy="1009580"/>
      </dsp:txXfrm>
    </dsp:sp>
    <dsp:sp modelId="{8FA06492-333E-4673-928B-C05EAC472952}">
      <dsp:nvSpPr>
        <dsp:cNvPr id="0" name=""/>
        <dsp:cNvSpPr/>
      </dsp:nvSpPr>
      <dsp:spPr>
        <a:xfrm>
          <a:off x="0" y="1303652"/>
          <a:ext cx="6304634" cy="10971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01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solidFill>
                <a:schemeClr val="bg1"/>
              </a:solidFill>
            </a:rPr>
            <a:t>a.  Smartphones</a:t>
          </a:r>
        </a:p>
        <a:p>
          <a:pPr marL="171450" lvl="1" indent="-171450" algn="l" defTabSz="711200">
            <a:lnSpc>
              <a:spcPct val="90000"/>
            </a:lnSpc>
            <a:spcBef>
              <a:spcPct val="0"/>
            </a:spcBef>
            <a:spcAft>
              <a:spcPct val="20000"/>
            </a:spcAft>
            <a:buChar char="•"/>
          </a:pPr>
          <a:r>
            <a:rPr lang="en-US" sz="1600" kern="1200" dirty="0">
              <a:solidFill>
                <a:schemeClr val="bg1"/>
              </a:solidFill>
            </a:rPr>
            <a:t>b.  Embedded Systems</a:t>
          </a:r>
        </a:p>
        <a:p>
          <a:pPr marL="171450" lvl="1" indent="-171450" algn="l" defTabSz="711200">
            <a:lnSpc>
              <a:spcPct val="90000"/>
            </a:lnSpc>
            <a:spcBef>
              <a:spcPct val="0"/>
            </a:spcBef>
            <a:spcAft>
              <a:spcPct val="20000"/>
            </a:spcAft>
            <a:buChar char="•"/>
          </a:pPr>
          <a:r>
            <a:rPr lang="en-US" sz="1600" kern="1200" dirty="0">
              <a:solidFill>
                <a:schemeClr val="bg1"/>
              </a:solidFill>
            </a:rPr>
            <a:t>c.  Black Box</a:t>
          </a:r>
        </a:p>
        <a:p>
          <a:pPr marL="171450" lvl="1" indent="-171450" algn="l" defTabSz="711200">
            <a:lnSpc>
              <a:spcPct val="90000"/>
            </a:lnSpc>
            <a:spcBef>
              <a:spcPct val="0"/>
            </a:spcBef>
            <a:spcAft>
              <a:spcPct val="20000"/>
            </a:spcAft>
            <a:buChar char="•"/>
          </a:pPr>
          <a:r>
            <a:rPr lang="en-US" sz="1600" kern="1200" dirty="0">
              <a:solidFill>
                <a:schemeClr val="bg1"/>
              </a:solidFill>
            </a:rPr>
            <a:t>d.  Other Technologies</a:t>
          </a:r>
        </a:p>
      </dsp:txBody>
      <dsp:txXfrm>
        <a:off x="0" y="1303652"/>
        <a:ext cx="6304634" cy="1097100"/>
      </dsp:txXfrm>
    </dsp:sp>
    <dsp:sp modelId="{0EDF8437-A181-4A3A-8C49-231899EBFE52}">
      <dsp:nvSpPr>
        <dsp:cNvPr id="0" name=""/>
        <dsp:cNvSpPr/>
      </dsp:nvSpPr>
      <dsp:spPr>
        <a:xfrm>
          <a:off x="0" y="2400752"/>
          <a:ext cx="6304634" cy="1118812"/>
        </a:xfrm>
        <a:prstGeom prst="round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 terms of revenue, the embedded system dominated the UBI global market with a revenue share of 50.16% in 2019.</a:t>
          </a:r>
        </a:p>
      </dsp:txBody>
      <dsp:txXfrm>
        <a:off x="54616" y="2455368"/>
        <a:ext cx="6195402" cy="1009580"/>
      </dsp:txXfrm>
    </dsp:sp>
    <dsp:sp modelId="{EE8975A8-508F-49E9-8661-C010B5A5874B}">
      <dsp:nvSpPr>
        <dsp:cNvPr id="0" name=""/>
        <dsp:cNvSpPr/>
      </dsp:nvSpPr>
      <dsp:spPr>
        <a:xfrm>
          <a:off x="0" y="3577164"/>
          <a:ext cx="6304634" cy="1118812"/>
        </a:xfrm>
        <a:prstGeom prst="round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smartphone segment is projected to witness substantial growth over the next few years with recent CAGR observed at around 27%.</a:t>
          </a:r>
        </a:p>
      </dsp:txBody>
      <dsp:txXfrm>
        <a:off x="54616" y="3631780"/>
        <a:ext cx="6195402" cy="100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EB910-021A-4441-9F7C-02CABF55F457}">
      <dsp:nvSpPr>
        <dsp:cNvPr id="0" name=""/>
        <dsp:cNvSpPr/>
      </dsp:nvSpPr>
      <dsp:spPr>
        <a:xfrm>
          <a:off x="0" y="417921"/>
          <a:ext cx="6949440" cy="9509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North America dominated the market as of 2020 with a valuation of ~12 billion USD.</a:t>
          </a:r>
          <a:endParaRPr lang="en-US" sz="1700" kern="1200" dirty="0"/>
        </a:p>
      </dsp:txBody>
      <dsp:txXfrm>
        <a:off x="46424" y="464345"/>
        <a:ext cx="6856592" cy="858142"/>
      </dsp:txXfrm>
    </dsp:sp>
    <dsp:sp modelId="{FC5D664A-F232-4DEE-8E1F-D9994F16C55B}">
      <dsp:nvSpPr>
        <dsp:cNvPr id="0" name=""/>
        <dsp:cNvSpPr/>
      </dsp:nvSpPr>
      <dsp:spPr>
        <a:xfrm>
          <a:off x="0" y="1417872"/>
          <a:ext cx="6949440" cy="950990"/>
        </a:xfrm>
        <a:prstGeom prst="roundRect">
          <a:avLst/>
        </a:prstGeom>
        <a:solidFill>
          <a:schemeClr val="accent5">
            <a:hueOff val="2278582"/>
            <a:satOff val="-1026"/>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Asia Pacific is anticipated to exhibit a higher CAGR over the next few years led by increased mobile connectivity and smartphone technology.</a:t>
          </a:r>
          <a:endParaRPr lang="en-US" sz="1700" kern="1200"/>
        </a:p>
      </dsp:txBody>
      <dsp:txXfrm>
        <a:off x="46424" y="1464296"/>
        <a:ext cx="6856592" cy="858142"/>
      </dsp:txXfrm>
    </dsp:sp>
    <dsp:sp modelId="{F1B161EA-D9A2-4BBE-B872-DFF546D7D007}">
      <dsp:nvSpPr>
        <dsp:cNvPr id="0" name=""/>
        <dsp:cNvSpPr/>
      </dsp:nvSpPr>
      <dsp:spPr>
        <a:xfrm>
          <a:off x="0" y="2417823"/>
          <a:ext cx="6949440" cy="950990"/>
        </a:xfrm>
        <a:prstGeom prst="roundRect">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Europe has been growing significantly due to increased regulatory support in relation to vehicle telematics.</a:t>
          </a:r>
          <a:endParaRPr lang="en-US" sz="1700" kern="1200"/>
        </a:p>
      </dsp:txBody>
      <dsp:txXfrm>
        <a:off x="46424" y="2464247"/>
        <a:ext cx="6856592" cy="858142"/>
      </dsp:txXfrm>
    </dsp:sp>
    <dsp:sp modelId="{67E6AE20-9478-4198-99BC-175F7F300FDB}">
      <dsp:nvSpPr>
        <dsp:cNvPr id="0" name=""/>
        <dsp:cNvSpPr/>
      </dsp:nvSpPr>
      <dsp:spPr>
        <a:xfrm>
          <a:off x="0" y="3417773"/>
          <a:ext cx="6949440" cy="950990"/>
        </a:xfrm>
        <a:prstGeom prst="roundRect">
          <a:avLst/>
        </a:prstGeom>
        <a:solidFill>
          <a:schemeClr val="accent5">
            <a:hueOff val="6835746"/>
            <a:satOff val="-3078"/>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In 2017, Italy implemented a law that requires insurance carriers to install telematics devices in all automobiles and set premiums based on real time data obtained.</a:t>
          </a:r>
          <a:endParaRPr lang="en-US" sz="1700" kern="1200"/>
        </a:p>
      </dsp:txBody>
      <dsp:txXfrm>
        <a:off x="46424" y="3464197"/>
        <a:ext cx="6856592" cy="858142"/>
      </dsp:txXfrm>
    </dsp:sp>
    <dsp:sp modelId="{E73975F9-E171-4F5E-A333-321F0D465934}">
      <dsp:nvSpPr>
        <dsp:cNvPr id="0" name=""/>
        <dsp:cNvSpPr/>
      </dsp:nvSpPr>
      <dsp:spPr>
        <a:xfrm>
          <a:off x="0" y="4417724"/>
          <a:ext cx="6949440" cy="950990"/>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The global insurance market is dominated by PAYD followed by PHYD and MHYD. MHYD is expected to be the fastest growing market aided by the evolution of data analytics technology.</a:t>
          </a:r>
          <a:endParaRPr lang="en-US" sz="1700" kern="1200"/>
        </a:p>
      </dsp:txBody>
      <dsp:txXfrm>
        <a:off x="46424" y="4464148"/>
        <a:ext cx="6856592" cy="8581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A7510-6A8B-4B5F-AF6E-A201FEDAFDF3}" type="datetimeFigureOut">
              <a:rPr lang="en-IN" smtClean="0"/>
              <a:t>24-06-2025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E3EDC-731E-4ABC-AD0D-D34D50A337DE}" type="slidenum">
              <a:rPr lang="en-IN" smtClean="0"/>
              <a:t>‹#›</a:t>
            </a:fld>
            <a:endParaRPr lang="en-IN"/>
          </a:p>
        </p:txBody>
      </p:sp>
    </p:spTree>
    <p:extLst>
      <p:ext uri="{BB962C8B-B14F-4D97-AF65-F5344CB8AC3E}">
        <p14:creationId xmlns:p14="http://schemas.microsoft.com/office/powerpoint/2010/main" val="3184525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Usage and driving skills: </a:t>
            </a:r>
          </a:p>
          <a:p>
            <a:r>
              <a:rPr lang="en-IN" dirty="0"/>
              <a:t>For traditional = </a:t>
            </a:r>
            <a:r>
              <a:rPr lang="en-GB" dirty="0"/>
              <a:t>Premiums are calculated irrespective of how much and how the car is driven. Premium based on past experience of claims in portfolio. </a:t>
            </a:r>
          </a:p>
          <a:p>
            <a:r>
              <a:rPr lang="en-GB" dirty="0"/>
              <a:t>For ubi = Premium based on distance travelled and driving skills. A driver who drives long distance at high speed will be charged a higher rate than a driver who drives short distances at slower speeds.</a:t>
            </a:r>
          </a:p>
          <a:p>
            <a:r>
              <a:rPr lang="en-IN" u="sng" dirty="0"/>
              <a:t>Other factors:</a:t>
            </a:r>
          </a:p>
          <a:p>
            <a:r>
              <a:rPr lang="en-IN" u="none" dirty="0"/>
              <a:t>For traditional = Type of cover, deductible opted, age of vehicle, use of vehicle, make and model of vehicle, where is vehicle parked over night, age and gender and occupation of policy holder etc.</a:t>
            </a:r>
          </a:p>
          <a:p>
            <a:r>
              <a:rPr lang="en-IN" u="none" dirty="0"/>
              <a:t>For UBMI = distance driven, </a:t>
            </a:r>
            <a:r>
              <a:rPr lang="en-IN" u="none" dirty="0" err="1"/>
              <a:t>sriving</a:t>
            </a:r>
            <a:r>
              <a:rPr lang="en-IN" u="none" dirty="0"/>
              <a:t> skills, speed at which vehicle is driven, density of traffic, route on which vehicle driven, time of the day when driven etc.</a:t>
            </a:r>
          </a:p>
          <a:p>
            <a:endParaRPr lang="en-IN" u="none" dirty="0"/>
          </a:p>
          <a:p>
            <a:r>
              <a:rPr lang="en-IN" u="sng" dirty="0"/>
              <a:t>From the graph:</a:t>
            </a:r>
          </a:p>
          <a:p>
            <a:r>
              <a:rPr lang="en-IN" u="none" dirty="0"/>
              <a:t>Bar graph = Data is % impact on premium.  Traditional insurance relies on static factors like Age and Vehicle type. These dominate pricing, which may disadvantage younger driver or those with high value cars even if they drive safely. </a:t>
            </a:r>
          </a:p>
          <a:p>
            <a:r>
              <a:rPr lang="en-IN" u="none" dirty="0"/>
              <a:t>UBMI priorities behaviour(35%) and mileage(25%). It rewards safe drivers and low mileage users.</a:t>
            </a:r>
            <a:br>
              <a:rPr lang="en-IN" u="none" dirty="0"/>
            </a:br>
            <a:r>
              <a:rPr lang="en-IN" u="sng" dirty="0"/>
              <a:t>From line graph:</a:t>
            </a:r>
            <a:br>
              <a:rPr lang="en-IN" u="sng" dirty="0"/>
            </a:br>
            <a:r>
              <a:rPr lang="en-IN" u="none" dirty="0"/>
              <a:t>Traditional insurance is predictable but inflexible. A) fixed premium provide stability but offers no rewards for safe driving. Ex-A safe driver pays same as the reckless driver with the same age/vehicle.</a:t>
            </a:r>
            <a:br>
              <a:rPr lang="en-IN" u="none" dirty="0"/>
            </a:br>
            <a:r>
              <a:rPr lang="en-IN" u="none" dirty="0"/>
              <a:t>UBMI is volatile but rewarding. It means Premiums fluctuate based on driving patterns(e.g. safe months=discounts, risky months=penalties). Ex- </a:t>
            </a:r>
            <a:r>
              <a:rPr lang="en-GB" b="0" i="0" dirty="0">
                <a:solidFill>
                  <a:srgbClr val="404040"/>
                </a:solidFill>
                <a:effectLst/>
                <a:latin typeface="DeepSeek-CJK-patch"/>
              </a:rPr>
              <a:t>A driver could save ₹1,500/year by avoiding late-night trips or harsh braking.</a:t>
            </a:r>
            <a:endParaRPr lang="en-IN" u="sng" dirty="0"/>
          </a:p>
        </p:txBody>
      </p:sp>
      <p:sp>
        <p:nvSpPr>
          <p:cNvPr id="4" name="Slide Number Placeholder 3"/>
          <p:cNvSpPr>
            <a:spLocks noGrp="1"/>
          </p:cNvSpPr>
          <p:nvPr>
            <p:ph type="sldNum" sz="quarter" idx="5"/>
          </p:nvPr>
        </p:nvSpPr>
        <p:spPr/>
        <p:txBody>
          <a:bodyPr/>
          <a:lstStyle/>
          <a:p>
            <a:fld id="{C76E3EDC-731E-4ABC-AD0D-D34D50A337DE}" type="slidenum">
              <a:rPr lang="en-IN" smtClean="0"/>
              <a:t>6</a:t>
            </a:fld>
            <a:endParaRPr lang="en-IN"/>
          </a:p>
        </p:txBody>
      </p:sp>
    </p:spTree>
    <p:extLst>
      <p:ext uri="{BB962C8B-B14F-4D97-AF65-F5344CB8AC3E}">
        <p14:creationId xmlns:p14="http://schemas.microsoft.com/office/powerpoint/2010/main" val="166967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box plot visualizes how </a:t>
            </a:r>
            <a:r>
              <a:rPr lang="en-GB" b="1" dirty="0"/>
              <a:t>speed change (km/h)</a:t>
            </a:r>
            <a:r>
              <a:rPr lang="en-GB" dirty="0"/>
              <a:t> varies across different </a:t>
            </a:r>
            <a:r>
              <a:rPr lang="en-GB" b="1" dirty="0"/>
              <a:t>alarm severity levels (0 to 4)</a:t>
            </a:r>
            <a:r>
              <a:rPr lang="en-GB" dirty="0"/>
              <a:t>. Each box summarizes the spread of speed changes for its corresponding alarm class:</a:t>
            </a:r>
          </a:p>
          <a:p>
            <a:pPr marL="171450" indent="-171450">
              <a:buFont typeface="Wingdings" panose="05000000000000000000" pitchFamily="2" charset="2"/>
              <a:buChar char="Ø"/>
            </a:pPr>
            <a:r>
              <a:rPr lang="en-GB" dirty="0"/>
              <a:t> </a:t>
            </a:r>
            <a:r>
              <a:rPr lang="en-GB" b="1" dirty="0"/>
              <a:t>Alarm Level 0</a:t>
            </a:r>
            <a:r>
              <a:rPr lang="en-GB" dirty="0"/>
              <a:t> has the widest spread and the most extreme outliers—suggesting a wide range of speed changes even without alarms, possibly due to normal or misclassified </a:t>
            </a:r>
            <a:r>
              <a:rPr lang="en-GB" dirty="0" err="1"/>
              <a:t>behavior</a:t>
            </a:r>
            <a:r>
              <a:rPr lang="en-GB" dirty="0"/>
              <a:t>.</a:t>
            </a:r>
          </a:p>
          <a:p>
            <a:pPr marL="171450" indent="-171450">
              <a:buFont typeface="Wingdings" panose="05000000000000000000" pitchFamily="2" charset="2"/>
              <a:buChar char="Ø"/>
            </a:pPr>
            <a:r>
              <a:rPr lang="en-GB" dirty="0"/>
              <a:t> </a:t>
            </a:r>
            <a:r>
              <a:rPr lang="en-GB" b="1" dirty="0"/>
              <a:t>Lower severity levels (e.g., 1)</a:t>
            </a:r>
            <a:r>
              <a:rPr lang="en-GB" dirty="0"/>
              <a:t> have tighter boxes and more outliers, indicating consistent but occasionally extreme </a:t>
            </a:r>
            <a:r>
              <a:rPr lang="en-GB" dirty="0" err="1"/>
              <a:t>behavior</a:t>
            </a:r>
            <a:r>
              <a:rPr lang="en-GB" dirty="0"/>
              <a:t>.</a:t>
            </a:r>
          </a:p>
          <a:p>
            <a:pPr marL="171450" indent="-171450">
              <a:buFont typeface="Wingdings" panose="05000000000000000000" pitchFamily="2" charset="2"/>
              <a:buChar char="Ø"/>
            </a:pPr>
            <a:r>
              <a:rPr lang="en-GB" dirty="0"/>
              <a:t> </a:t>
            </a:r>
            <a:r>
              <a:rPr lang="en-GB" b="1" dirty="0"/>
              <a:t>Higher severity levels (e.g., 4)</a:t>
            </a:r>
            <a:r>
              <a:rPr lang="en-GB" dirty="0"/>
              <a:t> show wider boxes, meaning more variability in speed changes—potentially reflecting harsher or less predictable driving.</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16</a:t>
            </a:fld>
            <a:endParaRPr lang="en-IN"/>
          </a:p>
        </p:txBody>
      </p:sp>
    </p:spTree>
    <p:extLst>
      <p:ext uri="{BB962C8B-B14F-4D97-AF65-F5344CB8AC3E}">
        <p14:creationId xmlns:p14="http://schemas.microsoft.com/office/powerpoint/2010/main" val="219224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GB" dirty="0"/>
              <a:t> Alarm patterns and speed changes are the strongest indicators of risky driving.</a:t>
            </a:r>
          </a:p>
          <a:p>
            <a:pPr marL="0" indent="0">
              <a:buFont typeface="Wingdings" panose="05000000000000000000" pitchFamily="2" charset="2"/>
              <a:buNone/>
            </a:pPr>
            <a:endParaRPr lang="en-GB" dirty="0"/>
          </a:p>
          <a:p>
            <a:pPr marL="171450" indent="-171450">
              <a:buFont typeface="Wingdings" panose="05000000000000000000" pitchFamily="2" charset="2"/>
              <a:buChar char="q"/>
            </a:pPr>
            <a:r>
              <a:rPr lang="en-GB" dirty="0"/>
              <a:t> Alarm data (or its absence) is the </a:t>
            </a:r>
            <a:r>
              <a:rPr lang="en-GB" b="1" dirty="0"/>
              <a:t>top predictor of risk</a:t>
            </a:r>
            <a:r>
              <a:rPr lang="en-GB" dirty="0"/>
              <a:t>.</a:t>
            </a:r>
          </a:p>
          <a:p>
            <a:pPr marL="171450" indent="-171450">
              <a:buFont typeface="Wingdings" panose="05000000000000000000" pitchFamily="2" charset="2"/>
              <a:buChar char="q"/>
            </a:pPr>
            <a:r>
              <a:rPr lang="en-GB" dirty="0"/>
              <a:t> Speed variability reflects aggressive driving </a:t>
            </a:r>
            <a:r>
              <a:rPr lang="en-GB" dirty="0" err="1"/>
              <a:t>behavior</a:t>
            </a:r>
            <a:r>
              <a:rPr lang="en-GB" dirty="0"/>
              <a:t>.</a:t>
            </a:r>
          </a:p>
          <a:p>
            <a:pPr marL="171450" indent="-171450">
              <a:buFont typeface="Wingdings" panose="05000000000000000000" pitchFamily="2" charset="2"/>
              <a:buChar char="q"/>
            </a:pPr>
            <a:r>
              <a:rPr lang="en-GB" dirty="0"/>
              <a:t> Time-based patterns contribute less, suggesting </a:t>
            </a:r>
            <a:r>
              <a:rPr lang="en-GB" dirty="0" err="1"/>
              <a:t>behavior</a:t>
            </a:r>
            <a:r>
              <a:rPr lang="en-GB" dirty="0"/>
              <a:t> matters more than schedule.</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17</a:t>
            </a:fld>
            <a:endParaRPr lang="en-IN"/>
          </a:p>
        </p:txBody>
      </p:sp>
    </p:spTree>
    <p:extLst>
      <p:ext uri="{BB962C8B-B14F-4D97-AF65-F5344CB8AC3E}">
        <p14:creationId xmlns:p14="http://schemas.microsoft.com/office/powerpoint/2010/main" val="324918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GB" u="sng" dirty="0"/>
              <a:t> </a:t>
            </a:r>
            <a:r>
              <a:rPr lang="en-GB" b="1" u="sng" dirty="0"/>
              <a:t>Adopt </a:t>
            </a:r>
            <a:r>
              <a:rPr lang="en-GB" b="1" u="sng" dirty="0" err="1"/>
              <a:t>Behavior</a:t>
            </a:r>
            <a:r>
              <a:rPr lang="en-GB" b="1" u="sng" dirty="0"/>
              <a:t>-Based Pricing Models:</a:t>
            </a:r>
            <a:r>
              <a:rPr lang="en-GB" dirty="0"/>
              <a:t> Use speed change, alarm frequency, and driving patterns to create </a:t>
            </a:r>
            <a:r>
              <a:rPr lang="en-GB" b="1" dirty="0"/>
              <a:t>dynamic premium structures</a:t>
            </a:r>
            <a:r>
              <a:rPr lang="en-GB" dirty="0"/>
              <a:t> based on individual risk profiles.</a:t>
            </a:r>
          </a:p>
          <a:p>
            <a:pPr marL="171450" indent="-171450">
              <a:buFont typeface="Wingdings" panose="05000000000000000000" pitchFamily="2" charset="2"/>
              <a:buChar char="v"/>
            </a:pPr>
            <a:r>
              <a:rPr lang="en-GB" b="1" u="sng" dirty="0"/>
              <a:t> Build a Driver Risk Scoring System:</a:t>
            </a:r>
            <a:r>
              <a:rPr lang="en-GB" dirty="0"/>
              <a:t> Leverage key predictive features (like </a:t>
            </a:r>
            <a:r>
              <a:rPr lang="en-GB" dirty="0" err="1"/>
              <a:t>alarmClass</a:t>
            </a:r>
            <a:r>
              <a:rPr lang="en-GB" dirty="0"/>
              <a:t>, </a:t>
            </a:r>
            <a:r>
              <a:rPr lang="en-GB" dirty="0" err="1"/>
              <a:t>speed_change</a:t>
            </a:r>
            <a:r>
              <a:rPr lang="en-GB" dirty="0"/>
              <a:t>) to develop a real-time </a:t>
            </a:r>
            <a:r>
              <a:rPr lang="en-GB" b="1" dirty="0"/>
              <a:t>driver safety score</a:t>
            </a:r>
            <a:r>
              <a:rPr lang="en-GB" dirty="0"/>
              <a:t>, enabling fairer pricing and better risk assessment.</a:t>
            </a:r>
          </a:p>
          <a:p>
            <a:pPr marL="171450" indent="-171450">
              <a:buFont typeface="Wingdings" panose="05000000000000000000" pitchFamily="2" charset="2"/>
              <a:buChar char="v"/>
            </a:pPr>
            <a:r>
              <a:rPr lang="en-GB" u="sng" dirty="0"/>
              <a:t> </a:t>
            </a:r>
            <a:r>
              <a:rPr lang="en-GB" b="1" u="sng" dirty="0"/>
              <a:t>Prioritize Targeted Risk Interventions:</a:t>
            </a:r>
            <a:r>
              <a:rPr lang="en-GB" dirty="0"/>
              <a:t> Focus on </a:t>
            </a:r>
            <a:r>
              <a:rPr lang="en-GB" b="1" dirty="0"/>
              <a:t>high-risk drivers identified through clustering and event frequency</a:t>
            </a:r>
            <a:r>
              <a:rPr lang="en-GB" dirty="0"/>
              <a:t> for coaching, policy adjustment, or telematics-based nudges.</a:t>
            </a:r>
          </a:p>
          <a:p>
            <a:pPr marL="171450" indent="-171450">
              <a:buFont typeface="Wingdings" panose="05000000000000000000" pitchFamily="2" charset="2"/>
              <a:buChar char="v"/>
            </a:pPr>
            <a:r>
              <a:rPr lang="en-GB" u="sng" dirty="0"/>
              <a:t> </a:t>
            </a:r>
            <a:r>
              <a:rPr lang="en-GB" b="1" u="sng" dirty="0"/>
              <a:t>Incorporate Temporal Risk Adjustments:</a:t>
            </a:r>
            <a:r>
              <a:rPr lang="en-GB" dirty="0"/>
              <a:t> Hourly distribution insights allow you to develop </a:t>
            </a:r>
            <a:r>
              <a:rPr lang="en-GB" b="1" dirty="0"/>
              <a:t>time-sensitive risk modifiers</a:t>
            </a:r>
            <a:r>
              <a:rPr lang="en-GB" dirty="0"/>
              <a:t>—e.g., charge higher premiums or trigger alerts during peak risk periods like late nights or rush hours.</a:t>
            </a:r>
          </a:p>
          <a:p>
            <a:pPr marL="171450" indent="-171450">
              <a:buFont typeface="Wingdings" panose="05000000000000000000" pitchFamily="2" charset="2"/>
              <a:buChar char="v"/>
            </a:pPr>
            <a:r>
              <a:rPr lang="en-GB" u="sng" dirty="0"/>
              <a:t> </a:t>
            </a:r>
            <a:r>
              <a:rPr lang="en-GB" b="1" u="sng" dirty="0"/>
              <a:t>Enhance Claims &amp; Underwriting Precision:</a:t>
            </a:r>
            <a:r>
              <a:rPr lang="en-GB" dirty="0"/>
              <a:t> Use </a:t>
            </a:r>
            <a:r>
              <a:rPr lang="en-GB" dirty="0" err="1"/>
              <a:t>behavioral</a:t>
            </a:r>
            <a:r>
              <a:rPr lang="en-GB" dirty="0"/>
              <a:t> correlations (like speed spikes tied to high alarm severity) to </a:t>
            </a:r>
            <a:r>
              <a:rPr lang="en-GB" b="1" dirty="0"/>
              <a:t>support claim validation</a:t>
            </a:r>
            <a:r>
              <a:rPr lang="en-GB" dirty="0"/>
              <a:t>, detect anomalies, and optimize underwriting.</a:t>
            </a:r>
          </a:p>
          <a:p>
            <a:pPr marL="171450" indent="-171450">
              <a:buFont typeface="Wingdings" panose="05000000000000000000" pitchFamily="2" charset="2"/>
              <a:buChar char="v"/>
            </a:pPr>
            <a:r>
              <a:rPr lang="en-GB" u="sng" dirty="0"/>
              <a:t> </a:t>
            </a:r>
            <a:r>
              <a:rPr lang="en-GB" b="1" u="sng" dirty="0"/>
              <a:t>Introduce Driver Incentive Programs:</a:t>
            </a:r>
            <a:r>
              <a:rPr lang="en-GB" dirty="0"/>
              <a:t> Reward consistently safe drivers with </a:t>
            </a:r>
            <a:r>
              <a:rPr lang="en-GB" b="1" dirty="0"/>
              <a:t>discounts or incentives</a:t>
            </a:r>
            <a:r>
              <a:rPr lang="en-GB" dirty="0"/>
              <a:t>, encouraging long-term engagement and reducing churn.</a:t>
            </a:r>
          </a:p>
          <a:p>
            <a:pPr marL="171450" indent="-171450">
              <a:buFont typeface="Wingdings" panose="05000000000000000000" pitchFamily="2" charset="2"/>
              <a:buChar char="v"/>
            </a:pPr>
            <a:r>
              <a:rPr lang="en-GB" u="sng" dirty="0"/>
              <a:t> </a:t>
            </a:r>
            <a:r>
              <a:rPr lang="en-IN" b="1" u="sng" dirty="0"/>
              <a:t>Expand Fraud Detection Capabilities:</a:t>
            </a:r>
            <a:r>
              <a:rPr lang="en-IN" dirty="0"/>
              <a:t> Monitor inconsistencies in telemetry—like </a:t>
            </a:r>
            <a:r>
              <a:rPr lang="en-IN" b="1" dirty="0"/>
              <a:t>zero alarms despite aggressive driving patterns</a:t>
            </a:r>
            <a:r>
              <a:rPr lang="en-IN" dirty="0"/>
              <a:t>—to flag potential data tampering.</a:t>
            </a:r>
          </a:p>
          <a:p>
            <a:pPr marL="171450" indent="-171450">
              <a:buFont typeface="Wingdings" panose="05000000000000000000" pitchFamily="2" charset="2"/>
              <a:buChar char="v"/>
            </a:pPr>
            <a:r>
              <a:rPr lang="en-IN" u="sng" dirty="0"/>
              <a:t> </a:t>
            </a:r>
            <a:r>
              <a:rPr lang="en-GB" b="1" u="sng" dirty="0"/>
              <a:t>Differentiate Product Offerings:</a:t>
            </a:r>
            <a:r>
              <a:rPr lang="en-GB" dirty="0"/>
              <a:t> Offer tiered products: e.g., “Safety-first plan” with live feedback, or “Mileage-based plan” combined with </a:t>
            </a:r>
            <a:r>
              <a:rPr lang="en-GB" dirty="0" err="1"/>
              <a:t>behavior</a:t>
            </a:r>
            <a:r>
              <a:rPr lang="en-GB" dirty="0"/>
              <a:t> metrics.</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18</a:t>
            </a:fld>
            <a:endParaRPr lang="en-IN"/>
          </a:p>
        </p:txBody>
      </p:sp>
    </p:spTree>
    <p:extLst>
      <p:ext uri="{BB962C8B-B14F-4D97-AF65-F5344CB8AC3E}">
        <p14:creationId xmlns:p14="http://schemas.microsoft.com/office/powerpoint/2010/main" val="361400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Leading UBI programs in India: Bajaj alliance general insurance, Edelweiss General insurance, ACKO, ICICI  Lombard, HDFC ERGO.</a:t>
            </a:r>
          </a:p>
          <a:p>
            <a:r>
              <a:rPr lang="en-GB" dirty="0"/>
              <a:t>CAGR = Compound Annual Growth Rate. </a:t>
            </a:r>
            <a:r>
              <a:rPr lang="en-GB" b="1" u="sng" dirty="0"/>
              <a:t>Formula:</a:t>
            </a:r>
            <a:r>
              <a:rPr lang="en-GB" dirty="0"/>
              <a:t> </a:t>
            </a:r>
            <a:r>
              <a:rPr lang="en-GB" b="0" i="0" dirty="0">
                <a:solidFill>
                  <a:srgbClr val="040C28"/>
                </a:solidFill>
                <a:effectLst/>
                <a:latin typeface="Google Sans"/>
              </a:rPr>
              <a:t>CAGR = (Ending Value / Beginning Value)^(1 / Number of Years) –1</a:t>
            </a:r>
          </a:p>
          <a:p>
            <a:endParaRPr lang="en-GB" b="0" i="0" dirty="0">
              <a:solidFill>
                <a:srgbClr val="040C28"/>
              </a:solidFill>
              <a:effectLst/>
              <a:latin typeface="Google Sans"/>
            </a:endParaRPr>
          </a:p>
          <a:p>
            <a:r>
              <a:rPr lang="en-IN" b="1" i="0" u="sng" dirty="0">
                <a:solidFill>
                  <a:srgbClr val="404040"/>
                </a:solidFill>
                <a:effectLst/>
                <a:latin typeface="DeepSeek-CJK-patch"/>
              </a:rPr>
              <a:t>Comparison Focus</a:t>
            </a:r>
            <a:r>
              <a:rPr lang="en-IN"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Side-by-side bars highlight </a:t>
            </a:r>
            <a:r>
              <a:rPr lang="en-GB" b="1" i="0" dirty="0">
                <a:solidFill>
                  <a:srgbClr val="404040"/>
                </a:solidFill>
                <a:effectLst/>
                <a:latin typeface="DeepSeek-CJK-patch"/>
              </a:rPr>
              <a:t>India's faster UBI growth</a:t>
            </a:r>
            <a:r>
              <a:rPr lang="en-GB" b="0" i="0" dirty="0">
                <a:solidFill>
                  <a:srgbClr val="404040"/>
                </a:solidFill>
                <a:effectLst/>
                <a:latin typeface="DeepSeek-CJK-patch"/>
              </a:rPr>
              <a:t> (30% in 2023) vs. the </a:t>
            </a:r>
            <a:r>
              <a:rPr lang="en-GB" b="1" i="0" dirty="0">
                <a:solidFill>
                  <a:srgbClr val="404040"/>
                </a:solidFill>
                <a:effectLst/>
                <a:latin typeface="DeepSeek-CJK-patch"/>
              </a:rPr>
              <a:t>U.S.'s steadier growth</a:t>
            </a:r>
            <a:r>
              <a:rPr lang="en-GB" b="0" i="0" dirty="0">
                <a:solidFill>
                  <a:srgbClr val="404040"/>
                </a:solidFill>
                <a:effectLst/>
                <a:latin typeface="DeepSeek-CJK-patch"/>
              </a:rPr>
              <a:t> (18% in 2023).</a:t>
            </a:r>
          </a:p>
          <a:p>
            <a:r>
              <a:rPr lang="en-IN" b="1" i="0" u="sng" dirty="0">
                <a:solidFill>
                  <a:srgbClr val="404040"/>
                </a:solidFill>
                <a:effectLst/>
                <a:latin typeface="DeepSeek-CJK-patch"/>
              </a:rPr>
              <a:t>Visual Clarity</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Flag-inspired </a:t>
            </a:r>
            <a:r>
              <a:rPr lang="en-GB" b="1" i="0" dirty="0" err="1">
                <a:solidFill>
                  <a:srgbClr val="404040"/>
                </a:solidFill>
                <a:effectLst/>
                <a:latin typeface="DeepSeek-CJK-patch"/>
              </a:rPr>
              <a:t>colors</a:t>
            </a:r>
            <a:r>
              <a:rPr lang="en-GB" b="0" i="0" dirty="0">
                <a:solidFill>
                  <a:srgbClr val="404040"/>
                </a:solidFill>
                <a:effectLst/>
                <a:latin typeface="DeepSeek-CJK-patch"/>
              </a:rPr>
              <a:t> (India: saffron, U.S.: navy) improve readability and national relevance.</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Data labels</a:t>
            </a:r>
            <a:r>
              <a:rPr lang="en-GB" b="0" i="0" dirty="0">
                <a:solidFill>
                  <a:srgbClr val="404040"/>
                </a:solidFill>
                <a:effectLst/>
                <a:latin typeface="DeepSeek-CJK-patch"/>
              </a:rPr>
              <a:t> (e.g., 15%, 18%) make values explicit without cluttering the chart.</a:t>
            </a:r>
          </a:p>
          <a:p>
            <a:r>
              <a:rPr lang="en-IN" b="1" i="0" u="sng" dirty="0">
                <a:solidFill>
                  <a:srgbClr val="404040"/>
                </a:solidFill>
                <a:effectLst/>
                <a:latin typeface="DeepSeek-CJK-patch"/>
              </a:rPr>
              <a:t>Trend Emphasis</a:t>
            </a:r>
            <a:r>
              <a:rPr lang="en-IN"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India’s bars grow taller yearly, showing </a:t>
            </a:r>
            <a:r>
              <a:rPr lang="en-GB" b="1" i="0" dirty="0">
                <a:solidFill>
                  <a:srgbClr val="404040"/>
                </a:solidFill>
                <a:effectLst/>
                <a:latin typeface="DeepSeek-CJK-patch"/>
              </a:rPr>
              <a:t>accelerating adoption</a:t>
            </a:r>
            <a:r>
              <a:rPr lang="en-GB" b="0" i="0" dirty="0">
                <a:solidFill>
                  <a:srgbClr val="404040"/>
                </a:solidFill>
                <a:effectLst/>
                <a:latin typeface="DeepSeek-CJK-patch"/>
              </a:rPr>
              <a:t> (15% → 30%), while the U.S. has slower but stable growth (12% → 18%).</a:t>
            </a:r>
          </a:p>
          <a:p>
            <a:r>
              <a:rPr lang="en-IN" b="1" i="0" u="sng" dirty="0">
                <a:solidFill>
                  <a:srgbClr val="404040"/>
                </a:solidFill>
                <a:effectLst/>
                <a:latin typeface="DeepSeek-CJK-patch"/>
              </a:rPr>
              <a:t>Technical Best Practices</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0" i="0" dirty="0" err="1">
                <a:solidFill>
                  <a:srgbClr val="404040"/>
                </a:solidFill>
                <a:effectLst/>
                <a:latin typeface="DeepSeek-CJK-patch"/>
              </a:rPr>
              <a:t>np.arange</a:t>
            </a:r>
            <a:r>
              <a:rPr lang="en-GB" b="0" i="0" dirty="0">
                <a:solidFill>
                  <a:srgbClr val="404040"/>
                </a:solidFill>
                <a:effectLst/>
                <a:latin typeface="DeepSeek-CJK-patch"/>
              </a:rPr>
              <a:t> ensures precise bar positioning.</a:t>
            </a:r>
          </a:p>
          <a:p>
            <a:pPr algn="l">
              <a:lnSpc>
                <a:spcPts val="2143"/>
              </a:lnSpc>
              <a:spcBef>
                <a:spcPts val="300"/>
              </a:spcBef>
              <a:buFont typeface="Arial" panose="020B0604020202020204" pitchFamily="34" charset="0"/>
              <a:buChar char="•"/>
            </a:pPr>
            <a:r>
              <a:rPr lang="en-GB" b="0" i="0" dirty="0" err="1">
                <a:solidFill>
                  <a:srgbClr val="404040"/>
                </a:solidFill>
                <a:effectLst/>
                <a:latin typeface="DeepSeek-CJK-patch"/>
              </a:rPr>
              <a:t>ylim</a:t>
            </a:r>
            <a:r>
              <a:rPr lang="en-GB" b="0" i="0" dirty="0">
                <a:solidFill>
                  <a:srgbClr val="404040"/>
                </a:solidFill>
                <a:effectLst/>
                <a:latin typeface="DeepSeek-CJK-patch"/>
              </a:rPr>
              <a:t>(0, 35) creates consistent whitespace for labels.</a:t>
            </a:r>
          </a:p>
          <a:p>
            <a:r>
              <a:rPr lang="en-GB" b="0" i="0" dirty="0">
                <a:solidFill>
                  <a:srgbClr val="404040"/>
                </a:solidFill>
                <a:effectLst/>
                <a:latin typeface="DeepSeek-CJK-patch"/>
              </a:rPr>
              <a:t>This code effectively visualizes </a:t>
            </a:r>
            <a:r>
              <a:rPr lang="en-GB" b="1" i="0" dirty="0">
                <a:solidFill>
                  <a:srgbClr val="404040"/>
                </a:solidFill>
                <a:effectLst/>
                <a:latin typeface="DeepSeek-CJK-patch"/>
              </a:rPr>
              <a:t>divergent market dynamics</a:t>
            </a:r>
            <a:r>
              <a:rPr lang="en-GB" b="0" i="0" dirty="0">
                <a:solidFill>
                  <a:srgbClr val="404040"/>
                </a:solidFill>
                <a:effectLst/>
                <a:latin typeface="DeepSeek-CJK-patch"/>
              </a:rPr>
              <a:t> between an emerging (India) and mature (U.S.) UBI market. </a:t>
            </a:r>
            <a:endParaRPr lang="en-IN" u="sng" dirty="0"/>
          </a:p>
          <a:p>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7</a:t>
            </a:fld>
            <a:endParaRPr lang="en-IN"/>
          </a:p>
        </p:txBody>
      </p:sp>
    </p:spTree>
    <p:extLst>
      <p:ext uri="{BB962C8B-B14F-4D97-AF65-F5344CB8AC3E}">
        <p14:creationId xmlns:p14="http://schemas.microsoft.com/office/powerpoint/2010/main" val="269154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sng" dirty="0">
                <a:solidFill>
                  <a:srgbClr val="404040"/>
                </a:solidFill>
                <a:effectLst/>
                <a:latin typeface="DeepSeek-CJK-patch"/>
              </a:rPr>
              <a:t>Privacy Concerns (India: 35% vs. U.S.: 10%)</a:t>
            </a:r>
            <a:r>
              <a:rPr lang="en-GB" b="0" i="0" u="sng" dirty="0">
                <a:solidFill>
                  <a:srgbClr val="404040"/>
                </a:solidFill>
                <a:effectLst/>
                <a:latin typeface="DeepSeek-CJK-patch"/>
              </a:rPr>
              <a:t>:</a:t>
            </a:r>
          </a:p>
          <a:p>
            <a:r>
              <a:rPr lang="en-GB" b="0" i="0" dirty="0">
                <a:solidFill>
                  <a:srgbClr val="404040"/>
                </a:solidFill>
                <a:effectLst/>
                <a:latin typeface="DeepSeek-CJK-patch"/>
              </a:rPr>
              <a:t>Indians distrust data-sharing practices, while U.S. consumers are more comfortable with telematics.</a:t>
            </a:r>
            <a:endParaRPr lang="en-GB" b="0" i="0" u="none" dirty="0">
              <a:solidFill>
                <a:srgbClr val="404040"/>
              </a:solidFill>
              <a:effectLst/>
              <a:latin typeface="DeepSeek-CJK-patch"/>
            </a:endParaRPr>
          </a:p>
          <a:p>
            <a:r>
              <a:rPr lang="en-IN" b="1" i="0" u="sng" dirty="0">
                <a:solidFill>
                  <a:srgbClr val="404040"/>
                </a:solidFill>
                <a:effectLst/>
                <a:latin typeface="DeepSeek-CJK-patch"/>
              </a:rPr>
              <a:t>Infrastructure Gaps (India: 30% vs. U.S.: 5%)</a:t>
            </a:r>
            <a:r>
              <a:rPr lang="en-IN"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Poor connectivity in rural India limits telematics reliability, unlike the U.S.’s robust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404040"/>
                </a:solidFill>
                <a:effectLst/>
                <a:latin typeface="DeepSeek-CJK-patch"/>
              </a:rPr>
              <a:t>Regulatory Challenges (India: 20% vs. U.S.: 5%)</a:t>
            </a:r>
            <a:r>
              <a:rPr lang="en-GB"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India’s UBI guidelines (IRDAI, 2020) are newer and less tested than the U.S.’s decade-old frameworks.</a:t>
            </a:r>
          </a:p>
          <a:p>
            <a:r>
              <a:rPr lang="en-GB" b="1" i="0" u="sng" dirty="0">
                <a:solidFill>
                  <a:srgbClr val="404040"/>
                </a:solidFill>
                <a:effectLst/>
                <a:latin typeface="DeepSeek-CJK-patch"/>
              </a:rPr>
              <a:t>Low Awareness (India: 10% vs. U.S.: 15%)</a:t>
            </a:r>
            <a:r>
              <a:rPr lang="en-GB"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Even in the U.S., awareness is low, but India’s nascent market lacks mass marketing campaigns.</a:t>
            </a:r>
          </a:p>
          <a:p>
            <a:r>
              <a:rPr lang="en-GB" b="1" i="0" u="sng" dirty="0">
                <a:solidFill>
                  <a:srgbClr val="404040"/>
                </a:solidFill>
                <a:effectLst/>
                <a:latin typeface="DeepSeek-CJK-patch"/>
              </a:rPr>
              <a:t>High Device Costs (India: 5% vs. U.S.: 2%)</a:t>
            </a:r>
            <a:r>
              <a:rPr lang="en-GB" b="0" i="0" u="sng" dirty="0">
                <a:solidFill>
                  <a:srgbClr val="404040"/>
                </a:solidFill>
                <a:effectLst/>
                <a:latin typeface="DeepSeek-CJK-patch"/>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04040"/>
                </a:solidFill>
                <a:effectLst/>
                <a:latin typeface="DeepSeek-CJK-patch"/>
              </a:rPr>
              <a:t>Affordability of OBD-II devices matters more in price-sensitive India.</a:t>
            </a:r>
          </a:p>
          <a:p>
            <a:endParaRPr lang="en-GB" b="0" i="0" u="sng" dirty="0">
              <a:solidFill>
                <a:srgbClr val="404040"/>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u="sng" dirty="0">
                <a:solidFill>
                  <a:srgbClr val="404040"/>
                </a:solidFill>
                <a:effectLst/>
                <a:latin typeface="DeepSeek-CJK-patch"/>
              </a:rPr>
              <a:t>Why This Justifies Slower UBI Adoption in India?</a:t>
            </a: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Cumulative Impact</a:t>
            </a:r>
            <a:r>
              <a:rPr lang="en-GB" b="0" i="0" dirty="0">
                <a:solidFill>
                  <a:srgbClr val="404040"/>
                </a:solidFill>
                <a:effectLst/>
                <a:latin typeface="DeepSeek-CJK-patch"/>
              </a:rPr>
              <a:t>: India faces </a:t>
            </a:r>
            <a:r>
              <a:rPr lang="en-GB" b="1" i="0" dirty="0">
                <a:solidFill>
                  <a:srgbClr val="404040"/>
                </a:solidFill>
                <a:effectLst/>
                <a:latin typeface="DeepSeek-CJK-patch"/>
              </a:rPr>
              <a:t>90% total barriers</a:t>
            </a:r>
            <a:r>
              <a:rPr lang="en-GB" b="0" i="0" dirty="0">
                <a:solidFill>
                  <a:srgbClr val="404040"/>
                </a:solidFill>
                <a:effectLst/>
                <a:latin typeface="DeepSeek-CJK-patch"/>
              </a:rPr>
              <a:t> (sum of 35+30+20+10+5) vs. the U.S.’s </a:t>
            </a:r>
            <a:r>
              <a:rPr lang="en-GB" b="1" i="0" dirty="0">
                <a:solidFill>
                  <a:srgbClr val="404040"/>
                </a:solidFill>
                <a:effectLst/>
                <a:latin typeface="DeepSeek-CJK-patch"/>
              </a:rPr>
              <a:t>37%</a:t>
            </a:r>
            <a:r>
              <a:rPr lang="en-GB" b="0" i="0" dirty="0">
                <a:solidFill>
                  <a:srgbClr val="404040"/>
                </a:solidFill>
                <a:effectLst/>
                <a:latin typeface="DeepSeek-CJK-patch"/>
              </a:rPr>
              <a:t>, making UBI adoption 2–3x harder.</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Dominance of Trust/Infrastructure Issues</a:t>
            </a:r>
            <a:r>
              <a:rPr lang="en-GB" b="0" i="0" dirty="0">
                <a:solidFill>
                  <a:srgbClr val="404040"/>
                </a:solidFill>
                <a:effectLst/>
                <a:latin typeface="DeepSeek-CJK-patch"/>
              </a:rPr>
              <a:t>: Privacy and infrastructure alone account for </a:t>
            </a:r>
            <a:r>
              <a:rPr lang="en-GB" b="1" i="0" dirty="0">
                <a:solidFill>
                  <a:srgbClr val="404040"/>
                </a:solidFill>
                <a:effectLst/>
                <a:latin typeface="DeepSeek-CJK-patch"/>
              </a:rPr>
              <a:t>65% of India’s barriers</a:t>
            </a:r>
            <a:r>
              <a:rPr lang="en-GB" b="0" i="0" dirty="0">
                <a:solidFill>
                  <a:srgbClr val="404040"/>
                </a:solidFill>
                <a:effectLst/>
                <a:latin typeface="DeepSeek-CJK-patch"/>
              </a:rPr>
              <a:t> vs. </a:t>
            </a:r>
            <a:r>
              <a:rPr lang="en-GB" b="1" i="0" dirty="0">
                <a:solidFill>
                  <a:srgbClr val="404040"/>
                </a:solidFill>
                <a:effectLst/>
                <a:latin typeface="DeepSeek-CJK-patch"/>
              </a:rPr>
              <a:t>15% in the U.S.</a:t>
            </a:r>
            <a:endParaRPr lang="en-GB" b="0" i="0" dirty="0">
              <a:solidFill>
                <a:srgbClr val="404040"/>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u="sng" dirty="0">
                <a:solidFill>
                  <a:srgbClr val="404040"/>
                </a:solidFill>
                <a:effectLst/>
                <a:latin typeface="DeepSeek-CJK-patch"/>
              </a:rPr>
              <a:t>Supporting Visual Analogy?</a:t>
            </a:r>
            <a:endParaRPr lang="en-IN" b="0" i="0" u="sng" dirty="0">
              <a:solidFill>
                <a:srgbClr val="404040"/>
              </a:solidFill>
              <a:effectLst/>
              <a:latin typeface="DeepSeek-CJK-patch"/>
            </a:endParaRPr>
          </a:p>
          <a:p>
            <a:pPr algn="l">
              <a:lnSpc>
                <a:spcPts val="2143"/>
              </a:lnSpc>
              <a:spcBef>
                <a:spcPts val="1029"/>
              </a:spcBef>
              <a:spcAft>
                <a:spcPts val="1029"/>
              </a:spcAft>
            </a:pPr>
            <a:r>
              <a:rPr lang="en-GB" b="0" i="0" dirty="0">
                <a:solidFill>
                  <a:srgbClr val="404040"/>
                </a:solidFill>
                <a:effectLst/>
                <a:latin typeface="DeepSeek-CJK-patch"/>
              </a:rPr>
              <a:t>Imagine UBI adoption as a car race:</a:t>
            </a: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India’s Car</a:t>
            </a:r>
            <a:r>
              <a:rPr lang="en-GB" b="0" i="0" dirty="0">
                <a:solidFill>
                  <a:srgbClr val="404040"/>
                </a:solidFill>
                <a:effectLst/>
                <a:latin typeface="DeepSeek-CJK-patch"/>
              </a:rPr>
              <a:t>: Weighted down by heavy barriers (privacy, infrastructure).</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U.S.’s Car</a:t>
            </a:r>
            <a:r>
              <a:rPr lang="en-GB" b="0" i="0" dirty="0">
                <a:solidFill>
                  <a:srgbClr val="404040"/>
                </a:solidFill>
                <a:effectLst/>
                <a:latin typeface="DeepSeek-CJK-patch"/>
              </a:rPr>
              <a:t>: Lighter barriers (smooth regulatory roads, fewer potholes).</a:t>
            </a:r>
          </a:p>
          <a:p>
            <a:endParaRPr lang="en-IN" u="sng" dirty="0"/>
          </a:p>
        </p:txBody>
      </p:sp>
      <p:sp>
        <p:nvSpPr>
          <p:cNvPr id="4" name="Slide Number Placeholder 3"/>
          <p:cNvSpPr>
            <a:spLocks noGrp="1"/>
          </p:cNvSpPr>
          <p:nvPr>
            <p:ph type="sldNum" sz="quarter" idx="5"/>
          </p:nvPr>
        </p:nvSpPr>
        <p:spPr/>
        <p:txBody>
          <a:bodyPr/>
          <a:lstStyle/>
          <a:p>
            <a:fld id="{C76E3EDC-731E-4ABC-AD0D-D34D50A337DE}" type="slidenum">
              <a:rPr lang="en-IN" smtClean="0"/>
              <a:t>8</a:t>
            </a:fld>
            <a:endParaRPr lang="en-IN"/>
          </a:p>
        </p:txBody>
      </p:sp>
    </p:spTree>
    <p:extLst>
      <p:ext uri="{BB962C8B-B14F-4D97-AF65-F5344CB8AC3E}">
        <p14:creationId xmlns:p14="http://schemas.microsoft.com/office/powerpoint/2010/main" val="411726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b="1" i="0" u="sng" dirty="0">
                <a:solidFill>
                  <a:srgbClr val="404040"/>
                </a:solidFill>
                <a:effectLst/>
                <a:latin typeface="DeepSeek-CJK-patch"/>
              </a:rPr>
              <a:t>Market Growth &amp; Potential</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India</a:t>
            </a:r>
            <a:r>
              <a:rPr lang="en-GB" b="0" i="0" dirty="0">
                <a:solidFill>
                  <a:srgbClr val="404040"/>
                </a:solidFill>
                <a:effectLst/>
                <a:latin typeface="DeepSeek-CJK-patch"/>
              </a:rPr>
              <a:t>: Rapid growth (CAGR ~15–30%, 2019–2023) but low penetration (&lt;10% of motor insurance). Early-stage adoption driven by tech-savvy urban users and fleets.</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U.S.</a:t>
            </a:r>
            <a:r>
              <a:rPr lang="en-GB" b="0" i="0" dirty="0">
                <a:solidFill>
                  <a:srgbClr val="404040"/>
                </a:solidFill>
                <a:effectLst/>
                <a:latin typeface="DeepSeek-CJK-patch"/>
              </a:rPr>
              <a:t>: Mature market with steady growth (~12–18% CAGR), ~30% penetration, supported by advanced telematics and consumer trust.</a:t>
            </a:r>
          </a:p>
          <a:p>
            <a:pPr marL="0" indent="0">
              <a:buNone/>
            </a:pPr>
            <a:endParaRPr lang="en-IN" b="0" i="0" u="none" dirty="0">
              <a:solidFill>
                <a:srgbClr val="404040"/>
              </a:solidFill>
              <a:effectLst/>
              <a:latin typeface="DeepSeek-CJK-patch"/>
            </a:endParaRPr>
          </a:p>
          <a:p>
            <a:pPr marL="0" indent="0">
              <a:buNone/>
            </a:pPr>
            <a:r>
              <a:rPr lang="en-IN" b="0" i="0" u="sng" dirty="0">
                <a:solidFill>
                  <a:srgbClr val="404040"/>
                </a:solidFill>
                <a:effectLst/>
                <a:latin typeface="DeepSeek-CJK-patch"/>
              </a:rPr>
              <a:t>2. </a:t>
            </a:r>
            <a:r>
              <a:rPr lang="en-IN" b="1" i="0" u="sng" dirty="0">
                <a:solidFill>
                  <a:srgbClr val="404040"/>
                </a:solidFill>
                <a:effectLst/>
                <a:latin typeface="DeepSeek-CJK-patch"/>
              </a:rPr>
              <a:t>Critical Barriers in India</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Cultural/</a:t>
            </a:r>
            <a:r>
              <a:rPr lang="en-GB" b="1" i="0" dirty="0" err="1">
                <a:solidFill>
                  <a:srgbClr val="404040"/>
                </a:solidFill>
                <a:effectLst/>
                <a:latin typeface="DeepSeek-CJK-patch"/>
              </a:rPr>
              <a:t>Behavioral</a:t>
            </a:r>
            <a:r>
              <a:rPr lang="en-GB" b="0" i="0" dirty="0">
                <a:solidFill>
                  <a:srgbClr val="404040"/>
                </a:solidFill>
                <a:effectLst/>
                <a:latin typeface="DeepSeek-CJK-patch"/>
              </a:rPr>
              <a:t>: Privacy concerns, distrust in data sharing, and preference for traditional fixed-premium models.</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Infrastructure</a:t>
            </a:r>
            <a:r>
              <a:rPr lang="en-GB" b="0" i="0" dirty="0">
                <a:solidFill>
                  <a:srgbClr val="404040"/>
                </a:solidFill>
                <a:effectLst/>
                <a:latin typeface="DeepSeek-CJK-patch"/>
              </a:rPr>
              <a:t>: Poor rural connectivity and high costs of telematics devices (OBD-II, dongles).</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Regulatory</a:t>
            </a:r>
            <a:r>
              <a:rPr lang="en-GB" b="0" i="0" dirty="0">
                <a:solidFill>
                  <a:srgbClr val="404040"/>
                </a:solidFill>
                <a:effectLst/>
                <a:latin typeface="DeepSeek-CJK-patch"/>
              </a:rPr>
              <a:t>: Nascent guidelines (IRDAI, 2020) vs. the U.S.’s decade-old frameworks.</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Economic</a:t>
            </a:r>
            <a:r>
              <a:rPr lang="en-GB" b="0" i="0" dirty="0">
                <a:solidFill>
                  <a:srgbClr val="404040"/>
                </a:solidFill>
                <a:effectLst/>
                <a:latin typeface="DeepSeek-CJK-patch"/>
              </a:rPr>
              <a:t>: Price sensitivity and low motor insurance penetration (~35% of vehicles insured).</a:t>
            </a:r>
          </a:p>
          <a:p>
            <a:pPr algn="l">
              <a:lnSpc>
                <a:spcPts val="2143"/>
              </a:lnSpc>
              <a:spcBef>
                <a:spcPts val="300"/>
              </a:spcBef>
              <a:buFont typeface="Arial" panose="020B0604020202020204" pitchFamily="34" charset="0"/>
              <a:buNone/>
            </a:pPr>
            <a:endParaRPr lang="en-GB" b="0" i="0" dirty="0">
              <a:solidFill>
                <a:srgbClr val="404040"/>
              </a:solidFill>
              <a:effectLst/>
              <a:latin typeface="DeepSeek-CJK-patch"/>
            </a:endParaRPr>
          </a:p>
          <a:p>
            <a:pPr marL="0" indent="0">
              <a:buNone/>
            </a:pPr>
            <a:r>
              <a:rPr lang="en-IN" b="0" i="0" u="sng" dirty="0">
                <a:solidFill>
                  <a:srgbClr val="404040"/>
                </a:solidFill>
                <a:effectLst/>
                <a:latin typeface="DeepSeek-CJK-patch"/>
              </a:rPr>
              <a:t>3. </a:t>
            </a:r>
            <a:r>
              <a:rPr lang="en-IN" b="1" i="0" u="sng" dirty="0">
                <a:solidFill>
                  <a:srgbClr val="404040"/>
                </a:solidFill>
                <a:effectLst/>
                <a:latin typeface="DeepSeek-CJK-patch"/>
              </a:rPr>
              <a:t>UBI vs. Traditional Pricing</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UBMI (Usage-Based)</a:t>
            </a:r>
            <a:r>
              <a:rPr lang="en-GB" b="0" i="0" dirty="0">
                <a:solidFill>
                  <a:srgbClr val="404040"/>
                </a:solidFill>
                <a:effectLst/>
                <a:latin typeface="DeepSeek-CJK-patch"/>
              </a:rPr>
              <a:t>: Dynamic pricing based on driving </a:t>
            </a:r>
            <a:r>
              <a:rPr lang="en-GB" b="0" i="0" dirty="0" err="1">
                <a:solidFill>
                  <a:srgbClr val="404040"/>
                </a:solidFill>
                <a:effectLst/>
                <a:latin typeface="DeepSeek-CJK-patch"/>
              </a:rPr>
              <a:t>behavior</a:t>
            </a:r>
            <a:r>
              <a:rPr lang="en-GB" b="0" i="0" dirty="0">
                <a:solidFill>
                  <a:srgbClr val="404040"/>
                </a:solidFill>
                <a:effectLst/>
                <a:latin typeface="DeepSeek-CJK-patch"/>
              </a:rPr>
              <a:t>, mileage, and real-time data. Rewards safe drivers (e.g., discounts up to 30%).</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Traditional</a:t>
            </a:r>
            <a:r>
              <a:rPr lang="en-GB" b="0" i="0" dirty="0">
                <a:solidFill>
                  <a:srgbClr val="404040"/>
                </a:solidFill>
                <a:effectLst/>
                <a:latin typeface="DeepSeek-CJK-patch"/>
              </a:rPr>
              <a:t>: Static pricing based on age, vehicle type, and historical claims. Inflexible and opaque.</a:t>
            </a:r>
          </a:p>
          <a:p>
            <a:pPr marL="0" indent="0">
              <a:buNone/>
            </a:pPr>
            <a:endParaRPr lang="en-IN" b="0" i="0" u="sng" dirty="0">
              <a:solidFill>
                <a:srgbClr val="404040"/>
              </a:solidFill>
              <a:effectLst/>
              <a:latin typeface="DeepSeek-CJK-patch"/>
            </a:endParaRPr>
          </a:p>
          <a:p>
            <a:pPr marL="0" indent="0">
              <a:buNone/>
            </a:pPr>
            <a:r>
              <a:rPr lang="en-IN" b="0" i="0" u="sng" dirty="0">
                <a:solidFill>
                  <a:srgbClr val="404040"/>
                </a:solidFill>
                <a:effectLst/>
                <a:latin typeface="DeepSeek-CJK-patch"/>
              </a:rPr>
              <a:t>4. </a:t>
            </a:r>
            <a:r>
              <a:rPr lang="en-IN" b="1" i="0" u="sng" dirty="0">
                <a:solidFill>
                  <a:srgbClr val="404040"/>
                </a:solidFill>
                <a:effectLst/>
                <a:latin typeface="DeepSeek-CJK-patch"/>
              </a:rPr>
              <a:t>U.S. Success Factors</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0" i="0" dirty="0">
                <a:solidFill>
                  <a:srgbClr val="404040"/>
                </a:solidFill>
                <a:effectLst/>
                <a:latin typeface="DeepSeek-CJK-patch"/>
              </a:rPr>
              <a:t>Robust infrastructure, consumer trust in data-driven services, and insurer incentives (e.g., Progressive’s 20–30% discounts).</a:t>
            </a:r>
          </a:p>
          <a:p>
            <a:pPr algn="l">
              <a:lnSpc>
                <a:spcPts val="2143"/>
              </a:lnSpc>
              <a:spcBef>
                <a:spcPts val="300"/>
              </a:spcBef>
              <a:buFont typeface="Arial" panose="020B0604020202020204" pitchFamily="34" charset="0"/>
              <a:buChar char="•"/>
            </a:pPr>
            <a:r>
              <a:rPr lang="en-GB" b="0" i="0" dirty="0">
                <a:solidFill>
                  <a:srgbClr val="404040"/>
                </a:solidFill>
                <a:effectLst/>
                <a:latin typeface="DeepSeek-CJK-patch"/>
              </a:rPr>
              <a:t>Regulatory clarity and standardized telematics adoption.</a:t>
            </a:r>
          </a:p>
          <a:p>
            <a:pPr marL="0" indent="0">
              <a:buNone/>
            </a:pPr>
            <a:endParaRPr lang="en-IN" b="0" i="0" u="sng" dirty="0">
              <a:solidFill>
                <a:srgbClr val="404040"/>
              </a:solidFill>
              <a:effectLst/>
              <a:latin typeface="DeepSeek-CJK-patch"/>
            </a:endParaRPr>
          </a:p>
          <a:p>
            <a:pPr marL="0" indent="0">
              <a:buNone/>
            </a:pPr>
            <a:r>
              <a:rPr lang="en-IN" b="0" i="0" u="sng" dirty="0">
                <a:solidFill>
                  <a:srgbClr val="404040"/>
                </a:solidFill>
                <a:effectLst/>
                <a:latin typeface="DeepSeek-CJK-patch"/>
              </a:rPr>
              <a:t>5. </a:t>
            </a:r>
            <a:r>
              <a:rPr lang="en-IN" b="1" i="0" u="sng" dirty="0">
                <a:solidFill>
                  <a:srgbClr val="404040"/>
                </a:solidFill>
                <a:effectLst/>
                <a:latin typeface="DeepSeek-CJK-patch"/>
              </a:rPr>
              <a:t>Future Outlook for India</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Growth Drivers</a:t>
            </a:r>
            <a:r>
              <a:rPr lang="en-GB" b="0" i="0" dirty="0">
                <a:solidFill>
                  <a:srgbClr val="404040"/>
                </a:solidFill>
                <a:effectLst/>
                <a:latin typeface="DeepSeek-CJK-patch"/>
              </a:rPr>
              <a:t>: EV adoption (built-in telematics), </a:t>
            </a:r>
            <a:r>
              <a:rPr lang="en-GB" b="0" i="0" dirty="0" err="1">
                <a:solidFill>
                  <a:srgbClr val="404040"/>
                </a:solidFill>
                <a:effectLst/>
                <a:latin typeface="DeepSeek-CJK-patch"/>
              </a:rPr>
              <a:t>FASTag</a:t>
            </a:r>
            <a:r>
              <a:rPr lang="en-GB" b="0" i="0" dirty="0">
                <a:solidFill>
                  <a:srgbClr val="404040"/>
                </a:solidFill>
                <a:effectLst/>
                <a:latin typeface="DeepSeek-CJK-patch"/>
              </a:rPr>
              <a:t> data integration, and partnerships (</a:t>
            </a:r>
            <a:r>
              <a:rPr lang="en-GB" b="0" i="0" dirty="0" err="1">
                <a:solidFill>
                  <a:srgbClr val="404040"/>
                </a:solidFill>
                <a:effectLst/>
                <a:latin typeface="DeepSeek-CJK-patch"/>
              </a:rPr>
              <a:t>insurtechs</a:t>
            </a:r>
            <a:r>
              <a:rPr lang="en-GB" b="0" i="0" dirty="0">
                <a:solidFill>
                  <a:srgbClr val="404040"/>
                </a:solidFill>
                <a:effectLst/>
                <a:latin typeface="DeepSeek-CJK-patch"/>
              </a:rPr>
              <a:t> + OEMs).</a:t>
            </a:r>
          </a:p>
          <a:p>
            <a:pPr algn="l">
              <a:lnSpc>
                <a:spcPts val="2143"/>
              </a:lnSpc>
              <a:spcBef>
                <a:spcPts val="300"/>
              </a:spcBef>
              <a:buFont typeface="Arial" panose="020B0604020202020204" pitchFamily="34" charset="0"/>
              <a:buChar char="•"/>
            </a:pPr>
            <a:r>
              <a:rPr lang="en-GB" b="1" i="0" dirty="0">
                <a:solidFill>
                  <a:srgbClr val="404040"/>
                </a:solidFill>
                <a:effectLst/>
                <a:latin typeface="DeepSeek-CJK-patch"/>
              </a:rPr>
              <a:t>Projection</a:t>
            </a:r>
            <a:r>
              <a:rPr lang="en-GB" b="0" i="0" dirty="0">
                <a:solidFill>
                  <a:srgbClr val="404040"/>
                </a:solidFill>
                <a:effectLst/>
                <a:latin typeface="DeepSeek-CJK-patch"/>
              </a:rPr>
              <a:t>: UBI could reach 15–20% penetration by 2030 if barriers like privacy, infrastructure, and awareness are addressed.</a:t>
            </a:r>
          </a:p>
          <a:p>
            <a:pPr marL="0" indent="0">
              <a:buNone/>
            </a:pPr>
            <a:endParaRPr lang="en-IN" b="0" i="0" u="sng" dirty="0">
              <a:solidFill>
                <a:srgbClr val="404040"/>
              </a:solidFill>
              <a:effectLst/>
              <a:latin typeface="DeepSeek-CJK-patch"/>
            </a:endParaRPr>
          </a:p>
          <a:p>
            <a:pPr marL="0" indent="0">
              <a:buNone/>
            </a:pPr>
            <a:r>
              <a:rPr lang="en-IN" b="0" i="0" u="sng" dirty="0">
                <a:solidFill>
                  <a:srgbClr val="404040"/>
                </a:solidFill>
                <a:effectLst/>
                <a:latin typeface="DeepSeek-CJK-patch"/>
              </a:rPr>
              <a:t>6. </a:t>
            </a:r>
            <a:r>
              <a:rPr lang="en-IN" b="1" i="0" u="sng" dirty="0">
                <a:solidFill>
                  <a:srgbClr val="404040"/>
                </a:solidFill>
                <a:effectLst/>
                <a:latin typeface="DeepSeek-CJK-patch"/>
              </a:rPr>
              <a:t>Strategic Recommendations</a:t>
            </a:r>
            <a:r>
              <a:rPr lang="en-IN" b="0" i="0" u="sng" dirty="0">
                <a:solidFill>
                  <a:srgbClr val="404040"/>
                </a:solidFill>
                <a:effectLst/>
                <a:latin typeface="DeepSeek-CJK-patch"/>
              </a:rPr>
              <a:t>:</a:t>
            </a:r>
          </a:p>
          <a:p>
            <a:pPr algn="l">
              <a:lnSpc>
                <a:spcPts val="2143"/>
              </a:lnSpc>
              <a:spcBef>
                <a:spcPts val="300"/>
              </a:spcBef>
              <a:buFont typeface="Arial" panose="020B0604020202020204" pitchFamily="34" charset="0"/>
              <a:buChar char="•"/>
            </a:pPr>
            <a:r>
              <a:rPr lang="en-IN" b="1" i="0" dirty="0">
                <a:solidFill>
                  <a:srgbClr val="404040"/>
                </a:solidFill>
                <a:effectLst/>
                <a:latin typeface="DeepSeek-CJK-patch"/>
              </a:rPr>
              <a:t>Insurers</a:t>
            </a:r>
            <a:r>
              <a:rPr lang="en-IN" b="0" i="0" dirty="0">
                <a:solidFill>
                  <a:srgbClr val="404040"/>
                </a:solidFill>
                <a:effectLst/>
                <a:latin typeface="DeepSeek-CJK-patch"/>
              </a:rPr>
              <a:t>: Subsidize telematics costs, gamify safe driving rewards, and target urban millennials/EV owners.</a:t>
            </a:r>
          </a:p>
          <a:p>
            <a:pPr algn="l">
              <a:lnSpc>
                <a:spcPts val="2143"/>
              </a:lnSpc>
              <a:spcBef>
                <a:spcPts val="300"/>
              </a:spcBef>
              <a:buFont typeface="Arial" panose="020B0604020202020204" pitchFamily="34" charset="0"/>
              <a:buChar char="•"/>
            </a:pPr>
            <a:r>
              <a:rPr lang="en-IN" b="1" i="0" dirty="0">
                <a:solidFill>
                  <a:srgbClr val="404040"/>
                </a:solidFill>
                <a:effectLst/>
                <a:latin typeface="DeepSeek-CJK-patch"/>
              </a:rPr>
              <a:t>Government</a:t>
            </a:r>
            <a:r>
              <a:rPr lang="en-IN" b="0" i="0" dirty="0">
                <a:solidFill>
                  <a:srgbClr val="404040"/>
                </a:solidFill>
                <a:effectLst/>
                <a:latin typeface="DeepSeek-CJK-patch"/>
              </a:rPr>
              <a:t>: Strengthen data privacy laws and incentivize telematics adoption (e.g., tax breaks).</a:t>
            </a:r>
          </a:p>
          <a:p>
            <a:pPr algn="l">
              <a:lnSpc>
                <a:spcPts val="2143"/>
              </a:lnSpc>
              <a:spcBef>
                <a:spcPts val="300"/>
              </a:spcBef>
              <a:buFont typeface="Arial" panose="020B0604020202020204" pitchFamily="34" charset="0"/>
              <a:buChar char="•"/>
            </a:pPr>
            <a:r>
              <a:rPr lang="en-IN" b="1" i="0" dirty="0">
                <a:solidFill>
                  <a:srgbClr val="404040"/>
                </a:solidFill>
                <a:effectLst/>
                <a:latin typeface="DeepSeek-CJK-patch"/>
              </a:rPr>
              <a:t>Consumers</a:t>
            </a:r>
            <a:r>
              <a:rPr lang="en-IN" b="0" i="0" dirty="0">
                <a:solidFill>
                  <a:srgbClr val="404040"/>
                </a:solidFill>
                <a:effectLst/>
                <a:latin typeface="DeepSeek-CJK-patch"/>
              </a:rPr>
              <a:t>: Leverage UBI for long-term savings if driving habits are safe.</a:t>
            </a:r>
          </a:p>
          <a:p>
            <a:pPr marL="0" indent="0">
              <a:buNone/>
            </a:pPr>
            <a:endParaRPr lang="en-IN" b="0" i="0" u="sng" dirty="0">
              <a:solidFill>
                <a:srgbClr val="404040"/>
              </a:solidFill>
              <a:effectLst/>
              <a:latin typeface="DeepSeek-CJK-patch"/>
            </a:endParaRPr>
          </a:p>
        </p:txBody>
      </p:sp>
      <p:sp>
        <p:nvSpPr>
          <p:cNvPr id="4" name="Slide Number Placeholder 3"/>
          <p:cNvSpPr>
            <a:spLocks noGrp="1"/>
          </p:cNvSpPr>
          <p:nvPr>
            <p:ph type="sldNum" sz="quarter" idx="5"/>
          </p:nvPr>
        </p:nvSpPr>
        <p:spPr/>
        <p:txBody>
          <a:bodyPr/>
          <a:lstStyle/>
          <a:p>
            <a:fld id="{C76E3EDC-731E-4ABC-AD0D-D34D50A337DE}" type="slidenum">
              <a:rPr lang="en-IN" smtClean="0"/>
              <a:t>9</a:t>
            </a:fld>
            <a:endParaRPr lang="en-IN"/>
          </a:p>
        </p:txBody>
      </p:sp>
    </p:spTree>
    <p:extLst>
      <p:ext uri="{BB962C8B-B14F-4D97-AF65-F5344CB8AC3E}">
        <p14:creationId xmlns:p14="http://schemas.microsoft.com/office/powerpoint/2010/main" val="54609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GB" dirty="0"/>
              <a:t> This visualization is a histogram of </a:t>
            </a:r>
            <a:r>
              <a:rPr lang="en-GB" b="1" dirty="0"/>
              <a:t>vehicle speed distribution</a:t>
            </a:r>
            <a:r>
              <a:rPr lang="en-GB" dirty="0"/>
              <a:t> in </a:t>
            </a:r>
            <a:r>
              <a:rPr lang="en-GB" dirty="0" err="1"/>
              <a:t>kilometers</a:t>
            </a:r>
            <a:r>
              <a:rPr lang="en-GB" dirty="0"/>
              <a:t> per hour (km/h), enriched with a smoothed </a:t>
            </a:r>
            <a:r>
              <a:rPr lang="en-GB" b="1" dirty="0"/>
              <a:t>kernel density estimate (KDE)</a:t>
            </a:r>
            <a:r>
              <a:rPr lang="en-GB" dirty="0"/>
              <a:t> curve overlay.</a:t>
            </a:r>
          </a:p>
          <a:p>
            <a:r>
              <a:rPr lang="en-GB" dirty="0"/>
              <a:t> </a:t>
            </a:r>
            <a:r>
              <a:rPr lang="en-GB" b="1" dirty="0"/>
              <a:t>X-axis:</a:t>
            </a:r>
            <a:r>
              <a:rPr lang="en-GB" dirty="0"/>
              <a:t> Vehicle speeds from 0 to around 175 km/h</a:t>
            </a:r>
          </a:p>
          <a:p>
            <a:r>
              <a:rPr lang="en-GB" b="1" dirty="0"/>
              <a:t>Y-axis:</a:t>
            </a:r>
            <a:r>
              <a:rPr lang="en-GB" dirty="0"/>
              <a:t> Frequency (number of instances observed at that speed range)</a:t>
            </a:r>
          </a:p>
          <a:p>
            <a:pPr marL="0" indent="0">
              <a:buFont typeface="Wingdings" panose="05000000000000000000" pitchFamily="2" charset="2"/>
              <a:buNone/>
            </a:pPr>
            <a:endParaRPr lang="en-GB" dirty="0"/>
          </a:p>
          <a:p>
            <a:pPr marL="171450" indent="-171450">
              <a:buFont typeface="Wingdings" panose="05000000000000000000" pitchFamily="2" charset="2"/>
              <a:buChar char="q"/>
            </a:pPr>
            <a:r>
              <a:rPr lang="en-GB" dirty="0"/>
              <a:t> There is a sharp </a:t>
            </a:r>
            <a:r>
              <a:rPr lang="en-GB" b="1" dirty="0"/>
              <a:t>peak near 0 km/h</a:t>
            </a:r>
            <a:r>
              <a:rPr lang="en-GB" dirty="0"/>
              <a:t>, suggesting either a lot of idling/stopping events or low speed urban driving.</a:t>
            </a:r>
          </a:p>
          <a:p>
            <a:pPr marL="171450" indent="-171450">
              <a:buFont typeface="Wingdings" panose="05000000000000000000" pitchFamily="2" charset="2"/>
              <a:buChar char="q"/>
            </a:pPr>
            <a:r>
              <a:rPr lang="en-GB" dirty="0"/>
              <a:t> A second, smaller bulge occurs around </a:t>
            </a:r>
            <a:r>
              <a:rPr lang="en-GB" b="1" dirty="0"/>
              <a:t>20–25 km/h</a:t>
            </a:r>
            <a:r>
              <a:rPr lang="en-GB" dirty="0"/>
              <a:t>, likely capturing slower urban or start-stop traffic.</a:t>
            </a:r>
          </a:p>
          <a:p>
            <a:pPr marL="171450" indent="-171450">
              <a:buFont typeface="Wingdings" panose="05000000000000000000" pitchFamily="2" charset="2"/>
              <a:buChar char="q"/>
            </a:pPr>
            <a:r>
              <a:rPr lang="en-GB" dirty="0"/>
              <a:t> Beyond 40 km/h, frequencies drop off steadily — indicating </a:t>
            </a:r>
            <a:r>
              <a:rPr lang="en-GB" b="1" dirty="0"/>
              <a:t>high-speed driving was much less common</a:t>
            </a:r>
            <a:r>
              <a:rPr lang="en-GB" dirty="0"/>
              <a:t>. There’s a </a:t>
            </a:r>
            <a:r>
              <a:rPr lang="en-GB" b="1" dirty="0"/>
              <a:t>long right tail</a:t>
            </a:r>
            <a:r>
              <a:rPr lang="en-GB" dirty="0"/>
              <a:t>, indicating occasional high-speed movement, though these events are relatively rare.</a:t>
            </a:r>
          </a:p>
          <a:p>
            <a:pPr marL="171450" indent="-171450">
              <a:buFont typeface="Wingdings" panose="05000000000000000000" pitchFamily="2" charset="2"/>
              <a:buChar char="q"/>
            </a:pPr>
            <a:r>
              <a:rPr lang="en-GB" dirty="0"/>
              <a:t> Very few instances exceed </a:t>
            </a:r>
            <a:r>
              <a:rPr lang="en-GB" b="1" dirty="0"/>
              <a:t>100 km/h</a:t>
            </a:r>
            <a:r>
              <a:rPr lang="en-GB" dirty="0"/>
              <a:t>, reinforcing that high-speed driving is uncommon in this dataset.</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11</a:t>
            </a:fld>
            <a:endParaRPr lang="en-IN"/>
          </a:p>
        </p:txBody>
      </p:sp>
    </p:spTree>
    <p:extLst>
      <p:ext uri="{BB962C8B-B14F-4D97-AF65-F5344CB8AC3E}">
        <p14:creationId xmlns:p14="http://schemas.microsoft.com/office/powerpoint/2010/main" val="92562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GB" dirty="0"/>
              <a:t>This plot shows </a:t>
            </a:r>
            <a:r>
              <a:rPr lang="en-GB" b="1" dirty="0"/>
              <a:t>fluctuations in vehicle speed over time</a:t>
            </a:r>
            <a:r>
              <a:rPr lang="en-GB" dirty="0"/>
              <a:t>, highlighting sharp spikes and drops that represent harsh driving </a:t>
            </a:r>
            <a:r>
              <a:rPr lang="en-GB" dirty="0" err="1"/>
              <a:t>behaviors</a:t>
            </a:r>
            <a:r>
              <a:rPr lang="en-GB" dirty="0"/>
              <a:t> such as sudden acceleration or braking. The y-axis reflects </a:t>
            </a:r>
            <a:r>
              <a:rPr lang="en-GB" b="1" dirty="0"/>
              <a:t>speed change in km/h</a:t>
            </a:r>
            <a:r>
              <a:rPr lang="en-GB" dirty="0"/>
              <a:t>, while the x-axis captures the </a:t>
            </a:r>
            <a:r>
              <a:rPr lang="en-GB" b="1" dirty="0"/>
              <a:t>timeline from June 3 to June 4</a:t>
            </a:r>
            <a:r>
              <a:rPr lang="en-GB" dirty="0"/>
              <a:t>. Frequent swings around ±100 km/h suggest aggressive </a:t>
            </a:r>
            <a:r>
              <a:rPr lang="en-GB" dirty="0" err="1"/>
              <a:t>maneuvers</a:t>
            </a:r>
            <a:r>
              <a:rPr lang="en-GB" dirty="0"/>
              <a:t> that may impact driver safety and vehicle health.</a:t>
            </a:r>
          </a:p>
          <a:p>
            <a:endParaRPr lang="en-IN" dirty="0"/>
          </a:p>
          <a:p>
            <a:pPr marL="171450" indent="-171450">
              <a:buFont typeface="Wingdings" panose="05000000000000000000" pitchFamily="2" charset="2"/>
              <a:buChar char="q"/>
            </a:pPr>
            <a:r>
              <a:rPr lang="en-IN" dirty="0"/>
              <a:t> </a:t>
            </a:r>
            <a:r>
              <a:rPr lang="en-GB" dirty="0"/>
              <a:t>A negative speed change simply means the vehicle </a:t>
            </a:r>
            <a:r>
              <a:rPr lang="en-GB" b="1" dirty="0"/>
              <a:t>slowed down</a:t>
            </a:r>
            <a:r>
              <a:rPr lang="en-GB" dirty="0"/>
              <a:t>, and the value represents the </a:t>
            </a:r>
            <a:r>
              <a:rPr lang="en-GB" b="1" dirty="0"/>
              <a:t>drop in speed</a:t>
            </a:r>
            <a:r>
              <a:rPr lang="en-GB" dirty="0"/>
              <a:t> between two timestamps. For example, if a vehicle decelerates from 60 km/h to 40 km/h, the speed change is </a:t>
            </a:r>
            <a:r>
              <a:rPr lang="en-GB" b="1" dirty="0"/>
              <a:t>−20 km/h</a:t>
            </a:r>
            <a:r>
              <a:rPr lang="en-GB" dirty="0"/>
              <a:t>.</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12</a:t>
            </a:fld>
            <a:endParaRPr lang="en-IN"/>
          </a:p>
        </p:txBody>
      </p:sp>
    </p:spTree>
    <p:extLst>
      <p:ext uri="{BB962C8B-B14F-4D97-AF65-F5344CB8AC3E}">
        <p14:creationId xmlns:p14="http://schemas.microsoft.com/office/powerpoint/2010/main" val="233420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GB" dirty="0"/>
              <a:t>value</a:t>
            </a:r>
            <a:r>
              <a:rPr lang="en-GB" b="1" dirty="0"/>
              <a:t> and </a:t>
            </a:r>
            <a:r>
              <a:rPr lang="en-GB" dirty="0" err="1"/>
              <a:t>speed_change</a:t>
            </a:r>
            <a:r>
              <a:rPr lang="en-GB" dirty="0"/>
              <a:t> have a strong positive correlation (0.68), meaning as sensor values increase (likely speed or acceleration), speed changes also tend to rise.</a:t>
            </a:r>
          </a:p>
          <a:p>
            <a:pPr marL="171450" indent="-171450">
              <a:buFont typeface="Wingdings" panose="05000000000000000000" pitchFamily="2" charset="2"/>
              <a:buChar char="q"/>
            </a:pPr>
            <a:r>
              <a:rPr lang="en-IN" dirty="0"/>
              <a:t> </a:t>
            </a:r>
            <a:r>
              <a:rPr lang="en-GB" dirty="0"/>
              <a:t>value</a:t>
            </a:r>
            <a:r>
              <a:rPr lang="en-GB" b="1" dirty="0"/>
              <a:t> and </a:t>
            </a:r>
            <a:r>
              <a:rPr lang="en-GB" dirty="0" err="1"/>
              <a:t>alarmClass</a:t>
            </a:r>
            <a:r>
              <a:rPr lang="en-GB" dirty="0"/>
              <a:t> are </a:t>
            </a:r>
            <a:r>
              <a:rPr lang="en-GB" b="1" dirty="0"/>
              <a:t>moderately correlated (0.51)</a:t>
            </a:r>
            <a:r>
              <a:rPr lang="en-GB" dirty="0"/>
              <a:t> → higher values are often tied to more severe driving alerts.</a:t>
            </a:r>
            <a:endParaRPr lang="en-IN" dirty="0"/>
          </a:p>
          <a:p>
            <a:pPr marL="171450" indent="-171450">
              <a:buFont typeface="Wingdings" panose="05000000000000000000" pitchFamily="2" charset="2"/>
              <a:buChar char="q"/>
            </a:pPr>
            <a:r>
              <a:rPr lang="en-IN" dirty="0"/>
              <a:t> </a:t>
            </a:r>
            <a:r>
              <a:rPr lang="en-GB" dirty="0" err="1"/>
              <a:t>alarmClass</a:t>
            </a:r>
            <a:r>
              <a:rPr lang="en-GB" b="1" dirty="0"/>
              <a:t> and </a:t>
            </a:r>
            <a:r>
              <a:rPr lang="en-GB" dirty="0" err="1"/>
              <a:t>timeMili</a:t>
            </a:r>
            <a:r>
              <a:rPr lang="en-GB" dirty="0"/>
              <a:t> show a </a:t>
            </a:r>
            <a:r>
              <a:rPr lang="en-GB" b="1" dirty="0"/>
              <a:t>mild upward trend (0.41)</a:t>
            </a:r>
            <a:r>
              <a:rPr lang="en-GB" dirty="0"/>
              <a:t> → risk events appear to increase gradually over time.</a:t>
            </a:r>
            <a:endParaRPr lang="en-IN" dirty="0"/>
          </a:p>
          <a:p>
            <a:pPr marL="171450" indent="-171450">
              <a:buFont typeface="Wingdings" panose="05000000000000000000" pitchFamily="2" charset="2"/>
              <a:buChar char="q"/>
            </a:pPr>
            <a:r>
              <a:rPr lang="en-IN" dirty="0"/>
              <a:t> </a:t>
            </a:r>
            <a:r>
              <a:rPr lang="en-GB" dirty="0" err="1"/>
              <a:t>speed_change</a:t>
            </a:r>
            <a:r>
              <a:rPr lang="en-GB" b="1" dirty="0"/>
              <a:t> and </a:t>
            </a:r>
            <a:r>
              <a:rPr lang="en-GB" dirty="0" err="1"/>
              <a:t>alarmClass</a:t>
            </a:r>
            <a:r>
              <a:rPr lang="en-GB" dirty="0"/>
              <a:t> have a </a:t>
            </a:r>
            <a:r>
              <a:rPr lang="en-GB" b="1" dirty="0"/>
              <a:t>positive correlation (0.31)</a:t>
            </a:r>
            <a:r>
              <a:rPr lang="en-GB" dirty="0"/>
              <a:t> → sudden changes in speed are linked to higher alarm classes.</a:t>
            </a:r>
          </a:p>
        </p:txBody>
      </p:sp>
      <p:sp>
        <p:nvSpPr>
          <p:cNvPr id="4" name="Slide Number Placeholder 3"/>
          <p:cNvSpPr>
            <a:spLocks noGrp="1"/>
          </p:cNvSpPr>
          <p:nvPr>
            <p:ph type="sldNum" sz="quarter" idx="5"/>
          </p:nvPr>
        </p:nvSpPr>
        <p:spPr/>
        <p:txBody>
          <a:bodyPr/>
          <a:lstStyle/>
          <a:p>
            <a:fld id="{C76E3EDC-731E-4ABC-AD0D-D34D50A337DE}" type="slidenum">
              <a:rPr lang="en-IN" smtClean="0"/>
              <a:t>13</a:t>
            </a:fld>
            <a:endParaRPr lang="en-IN"/>
          </a:p>
        </p:txBody>
      </p:sp>
    </p:spTree>
    <p:extLst>
      <p:ext uri="{BB962C8B-B14F-4D97-AF65-F5344CB8AC3E}">
        <p14:creationId xmlns:p14="http://schemas.microsoft.com/office/powerpoint/2010/main" val="19447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bar chart highlights the </a:t>
            </a:r>
            <a:r>
              <a:rPr lang="en-GB" b="1" dirty="0"/>
              <a:t>top risky drivers</a:t>
            </a:r>
            <a:r>
              <a:rPr lang="en-GB" dirty="0"/>
              <a:t> based on the number of harsh driving events recorded per device ID. The driver represented by the first device ID has the </a:t>
            </a:r>
            <a:r>
              <a:rPr lang="en-GB" b="1" dirty="0"/>
              <a:t>highest count (~350 events)</a:t>
            </a:r>
            <a:r>
              <a:rPr lang="en-GB" dirty="0"/>
              <a:t>, significantly more than the next two (~150 and ~50 events), indicating a </a:t>
            </a:r>
            <a:r>
              <a:rPr lang="en-GB" b="1" dirty="0"/>
              <a:t>clear outlier in risky behaviour</a:t>
            </a:r>
            <a:r>
              <a:rPr lang="en-GB" dirty="0"/>
              <a:t>. It’s an effective summary for identifying priority cases for intervention or further analysis. </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14</a:t>
            </a:fld>
            <a:endParaRPr lang="en-IN"/>
          </a:p>
        </p:txBody>
      </p:sp>
    </p:spTree>
    <p:extLst>
      <p:ext uri="{BB962C8B-B14F-4D97-AF65-F5344CB8AC3E}">
        <p14:creationId xmlns:p14="http://schemas.microsoft.com/office/powerpoint/2010/main" val="212643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line plot shows the </a:t>
            </a:r>
            <a:r>
              <a:rPr lang="en-GB" b="1" dirty="0"/>
              <a:t>hourly distribution of harsh driving events</a:t>
            </a:r>
            <a:r>
              <a:rPr lang="en-GB" dirty="0"/>
              <a:t> throughout the day. Peaks at hours like </a:t>
            </a:r>
            <a:r>
              <a:rPr lang="en-GB" b="1" dirty="0"/>
              <a:t>0, 7, 8, 16, and 18</a:t>
            </a:r>
            <a:r>
              <a:rPr lang="en-GB" dirty="0"/>
              <a:t> suggest that risky driving behaviour most often occurs during late-night hours and typical </a:t>
            </a:r>
            <a:r>
              <a:rPr lang="en-GB" b="1" dirty="0"/>
              <a:t>commute times</a:t>
            </a:r>
            <a:r>
              <a:rPr lang="en-GB" dirty="0"/>
              <a:t>—likely due to fatigue, traffic congestion, or rushed driving. </a:t>
            </a:r>
            <a:endParaRPr lang="en-IN" dirty="0"/>
          </a:p>
        </p:txBody>
      </p:sp>
      <p:sp>
        <p:nvSpPr>
          <p:cNvPr id="4" name="Slide Number Placeholder 3"/>
          <p:cNvSpPr>
            <a:spLocks noGrp="1"/>
          </p:cNvSpPr>
          <p:nvPr>
            <p:ph type="sldNum" sz="quarter" idx="5"/>
          </p:nvPr>
        </p:nvSpPr>
        <p:spPr/>
        <p:txBody>
          <a:bodyPr/>
          <a:lstStyle/>
          <a:p>
            <a:fld id="{C76E3EDC-731E-4ABC-AD0D-D34D50A337DE}" type="slidenum">
              <a:rPr lang="en-IN" smtClean="0"/>
              <a:t>15</a:t>
            </a:fld>
            <a:endParaRPr lang="en-IN"/>
          </a:p>
        </p:txBody>
      </p:sp>
    </p:spTree>
    <p:extLst>
      <p:ext uri="{BB962C8B-B14F-4D97-AF65-F5344CB8AC3E}">
        <p14:creationId xmlns:p14="http://schemas.microsoft.com/office/powerpoint/2010/main" val="176859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6/24/2025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245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6/24/2025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42663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6/24/2025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48132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32006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6/24/2025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32416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6/24/2025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958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6/24/2025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2722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6/24/2025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51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6/24/2025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6578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6/24/2025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960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6/24/2025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4392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6/24/2025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7287584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raphs And Numbers">
            <a:extLst>
              <a:ext uri="{FF2B5EF4-FFF2-40B4-BE49-F238E27FC236}">
                <a16:creationId xmlns:a16="http://schemas.microsoft.com/office/drawing/2014/main" id="{3244D1A4-7AA3-2C73-5718-AA98E489746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0" y="0"/>
            <a:ext cx="12191980" cy="6858001"/>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12195-2AB3-4644-6C03-50823920AF8B}"/>
              </a:ext>
            </a:extLst>
          </p:cNvPr>
          <p:cNvSpPr>
            <a:spLocks noGrp="1"/>
          </p:cNvSpPr>
          <p:nvPr>
            <p:ph type="ctrTitle"/>
          </p:nvPr>
        </p:nvSpPr>
        <p:spPr>
          <a:xfrm>
            <a:off x="626915" y="1350336"/>
            <a:ext cx="7347503" cy="4433776"/>
          </a:xfrm>
        </p:spPr>
        <p:txBody>
          <a:bodyPr>
            <a:normAutofit/>
          </a:bodyPr>
          <a:lstStyle/>
          <a:p>
            <a:pPr algn="l"/>
            <a:r>
              <a:rPr lang="en-IN" dirty="0">
                <a:ln w="9525">
                  <a:solidFill>
                    <a:schemeClr val="bg1"/>
                  </a:solidFill>
                  <a:prstDash val="solid"/>
                </a:ln>
                <a:effectLst>
                  <a:outerShdw blurRad="12700" dist="38100" dir="2700000" algn="tl" rotWithShape="0">
                    <a:schemeClr val="bg1">
                      <a:lumMod val="50000"/>
                    </a:schemeClr>
                  </a:outerShdw>
                </a:effectLst>
              </a:rPr>
              <a:t>Part 1: Usage Based Motor </a:t>
            </a:r>
            <a:r>
              <a:rPr lang="en-IN" sz="3600" dirty="0">
                <a:ln w="9525">
                  <a:solidFill>
                    <a:schemeClr val="bg1"/>
                  </a:solidFill>
                  <a:prstDash val="solid"/>
                </a:ln>
                <a:effectLst>
                  <a:outerShdw blurRad="12700" dist="38100" dir="2700000" algn="tl" rotWithShape="0">
                    <a:schemeClr val="bg1">
                      <a:lumMod val="50000"/>
                    </a:schemeClr>
                  </a:outerShdw>
                </a:effectLst>
              </a:rPr>
              <a:t>Insurance(UBMI) – </a:t>
            </a:r>
            <a:r>
              <a:rPr lang="en-IN" sz="2800" dirty="0">
                <a:ln w="9525">
                  <a:solidFill>
                    <a:schemeClr val="bg1"/>
                  </a:solidFill>
                  <a:prstDash val="solid"/>
                </a:ln>
                <a:effectLst>
                  <a:outerShdw blurRad="12700" dist="38100" dir="2700000" algn="tl" rotWithShape="0">
                    <a:schemeClr val="bg1">
                      <a:lumMod val="50000"/>
                    </a:schemeClr>
                  </a:outerShdw>
                </a:effectLst>
              </a:rPr>
              <a:t>Market Potential in INDIA</a:t>
            </a:r>
            <a:br>
              <a:rPr lang="en-IN" sz="2800" dirty="0">
                <a:ln w="9525">
                  <a:solidFill>
                    <a:schemeClr val="bg1"/>
                  </a:solidFill>
                  <a:prstDash val="solid"/>
                </a:ln>
                <a:effectLst>
                  <a:outerShdw blurRad="12700" dist="38100" dir="2700000" algn="tl" rotWithShape="0">
                    <a:schemeClr val="bg1">
                      <a:lumMod val="50000"/>
                    </a:schemeClr>
                  </a:outerShdw>
                </a:effectLst>
              </a:rPr>
            </a:br>
            <a:br>
              <a:rPr lang="en-IN" sz="2800" dirty="0">
                <a:ln w="9525">
                  <a:solidFill>
                    <a:schemeClr val="bg1"/>
                  </a:solidFill>
                  <a:prstDash val="solid"/>
                </a:ln>
                <a:effectLst>
                  <a:outerShdw blurRad="12700" dist="38100" dir="2700000" algn="tl" rotWithShape="0">
                    <a:schemeClr val="bg1">
                      <a:lumMod val="50000"/>
                    </a:schemeClr>
                  </a:outerShdw>
                </a:effectLst>
              </a:rPr>
            </a:br>
            <a:r>
              <a:rPr lang="en-IN" dirty="0">
                <a:ln w="9525">
                  <a:solidFill>
                    <a:schemeClr val="bg1"/>
                  </a:solidFill>
                  <a:prstDash val="solid"/>
                </a:ln>
                <a:effectLst>
                  <a:outerShdw blurRad="12700" dist="38100" dir="2700000" algn="tl" rotWithShape="0">
                    <a:schemeClr val="bg1">
                      <a:lumMod val="50000"/>
                    </a:schemeClr>
                  </a:outerShdw>
                </a:effectLst>
              </a:rPr>
              <a:t>Part 2: Analysis of driving behaviour using Telematics Data for Usage-Based Insurance</a:t>
            </a:r>
          </a:p>
        </p:txBody>
      </p:sp>
      <p:sp>
        <p:nvSpPr>
          <p:cNvPr id="3" name="Subtitle 2">
            <a:extLst>
              <a:ext uri="{FF2B5EF4-FFF2-40B4-BE49-F238E27FC236}">
                <a16:creationId xmlns:a16="http://schemas.microsoft.com/office/drawing/2014/main" id="{2CDCAA88-2F14-4B21-9738-74A9F3F94FC6}"/>
              </a:ext>
            </a:extLst>
          </p:cNvPr>
          <p:cNvSpPr>
            <a:spLocks noGrp="1"/>
          </p:cNvSpPr>
          <p:nvPr>
            <p:ph type="subTitle" idx="1"/>
          </p:nvPr>
        </p:nvSpPr>
        <p:spPr>
          <a:xfrm>
            <a:off x="626895" y="1097513"/>
            <a:ext cx="2265140" cy="505643"/>
          </a:xfrm>
        </p:spPr>
        <p:txBody>
          <a:bodyPr>
            <a:normAutofit/>
          </a:bodyPr>
          <a:lstStyle/>
          <a:p>
            <a:pPr algn="l"/>
            <a:r>
              <a:rPr lang="en-GB" sz="2400" b="1" dirty="0">
                <a:ln w="9525">
                  <a:solidFill>
                    <a:schemeClr val="bg1"/>
                  </a:solidFill>
                  <a:prstDash val="solid"/>
                </a:ln>
                <a:effectLst>
                  <a:outerShdw blurRad="12700" dist="38100" dir="2700000" algn="tl" rotWithShape="0">
                    <a:schemeClr val="bg1">
                      <a:lumMod val="50000"/>
                    </a:schemeClr>
                  </a:outerShdw>
                </a:effectLst>
              </a:rPr>
              <a:t>Project Name</a:t>
            </a:r>
            <a:endParaRPr lang="en-IN" sz="2400"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Subtitle 2">
            <a:extLst>
              <a:ext uri="{FF2B5EF4-FFF2-40B4-BE49-F238E27FC236}">
                <a16:creationId xmlns:a16="http://schemas.microsoft.com/office/drawing/2014/main" id="{8CF06C04-7858-1813-317B-910C8D2AA406}"/>
              </a:ext>
            </a:extLst>
          </p:cNvPr>
          <p:cNvSpPr txBox="1">
            <a:spLocks/>
          </p:cNvSpPr>
          <p:nvPr/>
        </p:nvSpPr>
        <p:spPr>
          <a:xfrm>
            <a:off x="626895" y="5883976"/>
            <a:ext cx="4810846" cy="505643"/>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b="1" dirty="0">
                <a:solidFill>
                  <a:srgbClr val="FFFFFF"/>
                </a:solidFill>
                <a:effectLst>
                  <a:glow rad="139700">
                    <a:schemeClr val="accent6">
                      <a:satMod val="175000"/>
                      <a:alpha val="40000"/>
                    </a:schemeClr>
                  </a:glow>
                </a:effectLst>
              </a:rPr>
              <a:t>Presented By: Sumanta Majumder</a:t>
            </a:r>
            <a:endParaRPr lang="en-IN" sz="2000" b="1" dirty="0">
              <a:solidFill>
                <a:srgbClr val="FFFFFF"/>
              </a:solidFill>
              <a:effectLst>
                <a:glow rad="139700">
                  <a:schemeClr val="accent6">
                    <a:satMod val="175000"/>
                    <a:alpha val="40000"/>
                  </a:schemeClr>
                </a:glow>
              </a:effectLst>
            </a:endParaRPr>
          </a:p>
        </p:txBody>
      </p:sp>
    </p:spTree>
    <p:extLst>
      <p:ext uri="{BB962C8B-B14F-4D97-AF65-F5344CB8AC3E}">
        <p14:creationId xmlns:p14="http://schemas.microsoft.com/office/powerpoint/2010/main" val="2002748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8594607-36EC-4BAC-12EE-4D86E027A261}"/>
              </a:ext>
            </a:extLst>
          </p:cNvPr>
          <p:cNvSpPr/>
          <p:nvPr/>
        </p:nvSpPr>
        <p:spPr>
          <a:xfrm>
            <a:off x="4669972" y="0"/>
            <a:ext cx="7522028" cy="968829"/>
          </a:xfrm>
          <a:prstGeom prst="roundRect">
            <a:avLst/>
          </a:prstGeom>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t>Analysis of driving behaviour using Telematics Data for Usage-Based Insurance</a:t>
            </a:r>
            <a:endParaRPr lang="en-IN" sz="2400" b="1" dirty="0"/>
          </a:p>
        </p:txBody>
      </p:sp>
      <p:pic>
        <p:nvPicPr>
          <p:cNvPr id="7" name="Picture 6" descr="A blue grid with white text&#10;&#10;AI-generated content may be incorrect.">
            <a:extLst>
              <a:ext uri="{FF2B5EF4-FFF2-40B4-BE49-F238E27FC236}">
                <a16:creationId xmlns:a16="http://schemas.microsoft.com/office/drawing/2014/main" id="{62A311B3-8FAF-7E43-36AB-2FB7D8705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4843381" cy="6857143"/>
          </a:xfrm>
          <a:prstGeom prst="rect">
            <a:avLst/>
          </a:prstGeom>
        </p:spPr>
      </p:pic>
      <p:sp>
        <p:nvSpPr>
          <p:cNvPr id="8" name="TextBox 7">
            <a:extLst>
              <a:ext uri="{FF2B5EF4-FFF2-40B4-BE49-F238E27FC236}">
                <a16:creationId xmlns:a16="http://schemas.microsoft.com/office/drawing/2014/main" id="{8ACCF6CD-84C2-9AFB-451C-4FB4BFA0F2AA}"/>
              </a:ext>
            </a:extLst>
          </p:cNvPr>
          <p:cNvSpPr txBox="1"/>
          <p:nvPr/>
        </p:nvSpPr>
        <p:spPr>
          <a:xfrm>
            <a:off x="4844905" y="968829"/>
            <a:ext cx="7346333" cy="5909310"/>
          </a:xfrm>
          <a:prstGeom prst="rect">
            <a:avLst/>
          </a:prstGeom>
          <a:noFill/>
        </p:spPr>
        <p:txBody>
          <a:bodyPr wrap="square" rtlCol="0">
            <a:spAutoFit/>
          </a:bodyPr>
          <a:lstStyle/>
          <a:p>
            <a:r>
              <a:rPr lang="en-GB" sz="2000" b="1" i="0" u="sng" dirty="0">
                <a:solidFill>
                  <a:srgbClr val="3C4043"/>
                </a:solidFill>
                <a:effectLst>
                  <a:outerShdw blurRad="38100" dist="38100" dir="2700000" algn="tl">
                    <a:srgbClr val="000000">
                      <a:alpha val="43137"/>
                    </a:srgbClr>
                  </a:outerShdw>
                </a:effectLst>
                <a:latin typeface="Inter"/>
              </a:rPr>
              <a:t>Introduction of Telematics Data :</a:t>
            </a:r>
            <a:r>
              <a:rPr lang="en-GB" sz="2000" b="1" i="0" dirty="0">
                <a:solidFill>
                  <a:srgbClr val="3C4043"/>
                </a:solidFill>
                <a:effectLst/>
                <a:latin typeface="Inter"/>
              </a:rPr>
              <a:t> </a:t>
            </a:r>
            <a:r>
              <a:rPr lang="en-GB" b="0" i="0" dirty="0">
                <a:solidFill>
                  <a:srgbClr val="3C4043"/>
                </a:solidFill>
                <a:effectLst/>
                <a:latin typeface="Inter"/>
              </a:rPr>
              <a:t>For automobile insurers, telematics represents a growing and valuable way to quantify driver risk. Instead of pricing decisions on vehicle and driver characteristics, telematics gives the opportunity to measure the quantity and quality of a driver's behaviour.</a:t>
            </a:r>
          </a:p>
          <a:p>
            <a:endParaRPr lang="en-GB" dirty="0">
              <a:solidFill>
                <a:srgbClr val="3C4043"/>
              </a:solidFill>
              <a:latin typeface="Inter"/>
            </a:endParaRPr>
          </a:p>
          <a:p>
            <a:r>
              <a:rPr lang="en-GB" dirty="0">
                <a:solidFill>
                  <a:srgbClr val="3C4043"/>
                </a:solidFill>
                <a:latin typeface="Inter"/>
              </a:rPr>
              <a:t>Some analysis of driving behaviour using Telematics data for Usage-Based Insurance.</a:t>
            </a:r>
          </a:p>
          <a:p>
            <a:r>
              <a:rPr lang="en-GB" b="1" dirty="0">
                <a:solidFill>
                  <a:srgbClr val="3C4043"/>
                </a:solidFill>
                <a:latin typeface="Inter"/>
              </a:rPr>
              <a:t>Here are our features of our data:</a:t>
            </a:r>
          </a:p>
          <a:p>
            <a:endParaRPr lang="en-GB" dirty="0">
              <a:solidFill>
                <a:srgbClr val="3C4043"/>
              </a:solidFill>
              <a:latin typeface="Inter"/>
            </a:endParaRPr>
          </a:p>
          <a:p>
            <a:r>
              <a:rPr lang="en-IN" dirty="0"/>
              <a:t>	</a:t>
            </a:r>
            <a:r>
              <a:rPr lang="en-IN" b="1" dirty="0"/>
              <a:t>deviceId :</a:t>
            </a:r>
            <a:r>
              <a:rPr lang="en-IN" dirty="0"/>
              <a:t> </a:t>
            </a:r>
            <a:r>
              <a:rPr lang="en-GB" dirty="0"/>
              <a:t>Unique identifier for the vehicle or driver 			generating the data.</a:t>
            </a:r>
          </a:p>
          <a:p>
            <a:r>
              <a:rPr lang="en-GB" dirty="0"/>
              <a:t>	</a:t>
            </a:r>
            <a:r>
              <a:rPr lang="en-IN" b="1" dirty="0"/>
              <a:t>timeMili</a:t>
            </a:r>
            <a:r>
              <a:rPr lang="en-GB" b="1" dirty="0"/>
              <a:t> :</a:t>
            </a:r>
            <a:r>
              <a:rPr lang="en-GB" dirty="0"/>
              <a:t> Millisecond-level timestamp indicating the 		event’s precise occurrence.</a:t>
            </a:r>
          </a:p>
          <a:p>
            <a:r>
              <a:rPr lang="en-GB" dirty="0"/>
              <a:t>	</a:t>
            </a:r>
            <a:r>
              <a:rPr lang="en-IN" b="1" dirty="0"/>
              <a:t>timestamp</a:t>
            </a:r>
            <a:r>
              <a:rPr lang="en-GB" b="1" dirty="0"/>
              <a:t> :</a:t>
            </a:r>
            <a:r>
              <a:rPr lang="en-GB" dirty="0"/>
              <a:t> Human-readable date and time when the 		event was recorded.</a:t>
            </a:r>
          </a:p>
          <a:p>
            <a:r>
              <a:rPr lang="en-GB" dirty="0"/>
              <a:t>	</a:t>
            </a:r>
            <a:r>
              <a:rPr lang="en-IN" b="1" dirty="0"/>
              <a:t>value</a:t>
            </a:r>
            <a:r>
              <a:rPr lang="en-GB" b="1" dirty="0"/>
              <a:t> :</a:t>
            </a:r>
            <a:r>
              <a:rPr lang="en-GB" dirty="0"/>
              <a:t> Measured sensor reading (e.g., speed, acceleration, 		RPM, etc.)</a:t>
            </a:r>
          </a:p>
          <a:p>
            <a:r>
              <a:rPr lang="en-GB" dirty="0"/>
              <a:t>	</a:t>
            </a:r>
            <a:r>
              <a:rPr lang="en-GB" b="1" dirty="0"/>
              <a:t>variable : </a:t>
            </a:r>
            <a:r>
              <a:rPr lang="en-GB" dirty="0"/>
              <a:t>Name of the specific sensor or data stream 		being captured.</a:t>
            </a:r>
          </a:p>
          <a:p>
            <a:r>
              <a:rPr lang="en-GB" dirty="0"/>
              <a:t>	</a:t>
            </a:r>
            <a:r>
              <a:rPr lang="en-GB" b="1" dirty="0"/>
              <a:t>alarmClass</a:t>
            </a:r>
            <a:r>
              <a:rPr lang="en-GB" dirty="0"/>
              <a:t>: Severity level of the alert generated during 		the event (typically integer-coded).</a:t>
            </a:r>
            <a:endParaRPr lang="en-IN" dirty="0"/>
          </a:p>
        </p:txBody>
      </p:sp>
      <p:sp>
        <p:nvSpPr>
          <p:cNvPr id="9" name="Arrow: Chevron 8">
            <a:extLst>
              <a:ext uri="{FF2B5EF4-FFF2-40B4-BE49-F238E27FC236}">
                <a16:creationId xmlns:a16="http://schemas.microsoft.com/office/drawing/2014/main" id="{268A0AFC-93C8-29BD-FFDC-5759E1F8DA41}"/>
              </a:ext>
            </a:extLst>
          </p:cNvPr>
          <p:cNvSpPr/>
          <p:nvPr/>
        </p:nvSpPr>
        <p:spPr>
          <a:xfrm>
            <a:off x="5382985" y="3516086"/>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FE6A9361-2B17-6850-DDDE-B02D0A96E439}"/>
              </a:ext>
            </a:extLst>
          </p:cNvPr>
          <p:cNvSpPr/>
          <p:nvPr/>
        </p:nvSpPr>
        <p:spPr>
          <a:xfrm>
            <a:off x="5382985" y="4049486"/>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80367F4-F7D3-BDC3-BC61-5AEDB2379935}"/>
              </a:ext>
            </a:extLst>
          </p:cNvPr>
          <p:cNvSpPr/>
          <p:nvPr/>
        </p:nvSpPr>
        <p:spPr>
          <a:xfrm>
            <a:off x="5382984" y="4615115"/>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660B269D-309D-D61E-9DC6-CBB776A30CC6}"/>
              </a:ext>
            </a:extLst>
          </p:cNvPr>
          <p:cNvSpPr/>
          <p:nvPr/>
        </p:nvSpPr>
        <p:spPr>
          <a:xfrm>
            <a:off x="5377540" y="5169644"/>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hevron 12">
            <a:extLst>
              <a:ext uri="{FF2B5EF4-FFF2-40B4-BE49-F238E27FC236}">
                <a16:creationId xmlns:a16="http://schemas.microsoft.com/office/drawing/2014/main" id="{0D9FF865-9A46-3ACE-4160-8B4C9B9CAAB3}"/>
              </a:ext>
            </a:extLst>
          </p:cNvPr>
          <p:cNvSpPr/>
          <p:nvPr/>
        </p:nvSpPr>
        <p:spPr>
          <a:xfrm>
            <a:off x="5377539" y="5703259"/>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hevron 13">
            <a:extLst>
              <a:ext uri="{FF2B5EF4-FFF2-40B4-BE49-F238E27FC236}">
                <a16:creationId xmlns:a16="http://schemas.microsoft.com/office/drawing/2014/main" id="{969F6EE4-0D80-7436-9D57-3D52D98B889B}"/>
              </a:ext>
            </a:extLst>
          </p:cNvPr>
          <p:cNvSpPr/>
          <p:nvPr/>
        </p:nvSpPr>
        <p:spPr>
          <a:xfrm>
            <a:off x="5377538" y="6290017"/>
            <a:ext cx="272143" cy="17417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8006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distribution of vehicles">
            <a:extLst>
              <a:ext uri="{FF2B5EF4-FFF2-40B4-BE49-F238E27FC236}">
                <a16:creationId xmlns:a16="http://schemas.microsoft.com/office/drawing/2014/main" id="{D1B4916C-E8DB-D170-E7EC-341615C2C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2513"/>
            <a:ext cx="12192000" cy="5453743"/>
          </a:xfrm>
          <a:prstGeom prst="rect">
            <a:avLst/>
          </a:prstGeom>
          <a:ln>
            <a:noFill/>
          </a:ln>
          <a:effectLst>
            <a:outerShdw blurRad="190500" algn="tl" rotWithShape="0">
              <a:srgbClr val="000000">
                <a:alpha val="70000"/>
              </a:srgbClr>
            </a:outerShdw>
          </a:effectLst>
        </p:spPr>
      </p:pic>
      <p:sp>
        <p:nvSpPr>
          <p:cNvPr id="6" name="Rectangle: Rounded Corners 5">
            <a:extLst>
              <a:ext uri="{FF2B5EF4-FFF2-40B4-BE49-F238E27FC236}">
                <a16:creationId xmlns:a16="http://schemas.microsoft.com/office/drawing/2014/main" id="{6077296F-F49F-E10E-70CE-67CFB4568AC8}"/>
              </a:ext>
            </a:extLst>
          </p:cNvPr>
          <p:cNvSpPr/>
          <p:nvPr/>
        </p:nvSpPr>
        <p:spPr>
          <a:xfrm>
            <a:off x="0" y="0"/>
            <a:ext cx="12191999" cy="52251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b="1" dirty="0"/>
              <a:t>Visualization of Speed Distribution </a:t>
            </a:r>
            <a:endParaRPr lang="en-IN" b="1" dirty="0"/>
          </a:p>
        </p:txBody>
      </p:sp>
      <p:sp>
        <p:nvSpPr>
          <p:cNvPr id="7" name="TextBox 6">
            <a:extLst>
              <a:ext uri="{FF2B5EF4-FFF2-40B4-BE49-F238E27FC236}">
                <a16:creationId xmlns:a16="http://schemas.microsoft.com/office/drawing/2014/main" id="{9C6A4C2A-B704-507A-E267-B540B5992B51}"/>
              </a:ext>
            </a:extLst>
          </p:cNvPr>
          <p:cNvSpPr txBox="1"/>
          <p:nvPr/>
        </p:nvSpPr>
        <p:spPr>
          <a:xfrm>
            <a:off x="598714" y="6150820"/>
            <a:ext cx="11288486" cy="369332"/>
          </a:xfrm>
          <a:prstGeom prst="rect">
            <a:avLst/>
          </a:prstGeom>
          <a:noFill/>
        </p:spPr>
        <p:txBody>
          <a:bodyPr wrap="square" rtlCol="0">
            <a:spAutoFit/>
          </a:bodyPr>
          <a:lstStyle/>
          <a:p>
            <a:pPr algn="ctr"/>
            <a:r>
              <a:rPr lang="en-GB" b="1" dirty="0">
                <a:effectLst>
                  <a:outerShdw blurRad="38100" dist="38100" dir="2700000" algn="tl">
                    <a:srgbClr val="000000">
                      <a:alpha val="43137"/>
                    </a:srgbClr>
                  </a:outerShdw>
                </a:effectLst>
              </a:rPr>
              <a:t>This will reveal general speed trends.</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729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0A55C0-C3E0-F7CB-4947-ED984DF2EE5E}"/>
              </a:ext>
            </a:extLst>
          </p:cNvPr>
          <p:cNvSpPr/>
          <p:nvPr/>
        </p:nvSpPr>
        <p:spPr>
          <a:xfrm>
            <a:off x="0" y="0"/>
            <a:ext cx="12191999" cy="533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b="1" dirty="0"/>
              <a:t>Visualizing Harsh Events Over Time</a:t>
            </a:r>
            <a:endParaRPr lang="en-IN" b="1" dirty="0"/>
          </a:p>
        </p:txBody>
      </p:sp>
      <p:pic>
        <p:nvPicPr>
          <p:cNvPr id="6" name="Picture 5" descr="A graph of blue lines and dots">
            <a:extLst>
              <a:ext uri="{FF2B5EF4-FFF2-40B4-BE49-F238E27FC236}">
                <a16:creationId xmlns:a16="http://schemas.microsoft.com/office/drawing/2014/main" id="{B9CFBB5C-0556-B680-06D2-13DCEF31F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12192000" cy="5399314"/>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474FAA71-3D2B-0ECC-84A9-DA00F6CEA5BB}"/>
              </a:ext>
            </a:extLst>
          </p:cNvPr>
          <p:cNvSpPr txBox="1"/>
          <p:nvPr/>
        </p:nvSpPr>
        <p:spPr>
          <a:xfrm>
            <a:off x="669471" y="6281057"/>
            <a:ext cx="10853057" cy="369332"/>
          </a:xfrm>
          <a:prstGeom prst="rect">
            <a:avLst/>
          </a:prstGeom>
          <a:noFill/>
        </p:spPr>
        <p:txBody>
          <a:bodyPr wrap="square" rtlCol="0">
            <a:spAutoFit/>
          </a:bodyPr>
          <a:lstStyle/>
          <a:p>
            <a:pPr algn="ctr"/>
            <a:r>
              <a:rPr lang="en-GB" b="1" dirty="0">
                <a:effectLst>
                  <a:outerShdw blurRad="38100" dist="38100" dir="2700000" algn="tl">
                    <a:srgbClr val="000000">
                      <a:alpha val="43137"/>
                    </a:srgbClr>
                  </a:outerShdw>
                </a:effectLst>
              </a:rPr>
              <a:t>This will show trends in harsh driving</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185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A542F6-B54D-E251-F3CB-43BD53EA9908}"/>
              </a:ext>
            </a:extLst>
          </p:cNvPr>
          <p:cNvSpPr/>
          <p:nvPr/>
        </p:nvSpPr>
        <p:spPr>
          <a:xfrm>
            <a:off x="0" y="0"/>
            <a:ext cx="12192000" cy="6422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t>Correlation Analysis of </a:t>
            </a:r>
            <a:r>
              <a:rPr lang="en-GB" b="1"/>
              <a:t>Harsh driving</a:t>
            </a:r>
            <a:endParaRPr lang="en-IN" b="1"/>
          </a:p>
        </p:txBody>
      </p:sp>
      <p:pic>
        <p:nvPicPr>
          <p:cNvPr id="6" name="Picture 5" descr="A screenshot of a graph">
            <a:extLst>
              <a:ext uri="{FF2B5EF4-FFF2-40B4-BE49-F238E27FC236}">
                <a16:creationId xmlns:a16="http://schemas.microsoft.com/office/drawing/2014/main" id="{641B7523-ACE1-3345-43F0-76AB7FF64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2256"/>
            <a:ext cx="12192000" cy="6215744"/>
          </a:xfrm>
          <a:prstGeom prst="rect">
            <a:avLst/>
          </a:prstGeom>
        </p:spPr>
      </p:pic>
    </p:spTree>
    <p:extLst>
      <p:ext uri="{BB962C8B-B14F-4D97-AF65-F5344CB8AC3E}">
        <p14:creationId xmlns:p14="http://schemas.microsoft.com/office/powerpoint/2010/main" val="277535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413EBC1-5FC0-06EF-8703-065B03B8F617}"/>
              </a:ext>
            </a:extLst>
          </p:cNvPr>
          <p:cNvSpPr/>
          <p:nvPr/>
        </p:nvSpPr>
        <p:spPr>
          <a:xfrm>
            <a:off x="0" y="0"/>
            <a:ext cx="12192000" cy="478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t>Identifying Risky Drivers</a:t>
            </a:r>
            <a:endParaRPr lang="en-IN" b="1" dirty="0"/>
          </a:p>
        </p:txBody>
      </p:sp>
      <p:pic>
        <p:nvPicPr>
          <p:cNvPr id="6" name="Picture 5" descr="A graph with red squares">
            <a:extLst>
              <a:ext uri="{FF2B5EF4-FFF2-40B4-BE49-F238E27FC236}">
                <a16:creationId xmlns:a16="http://schemas.microsoft.com/office/drawing/2014/main" id="{B83D0ADF-0C64-F657-0C6C-5915EE1EF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8971"/>
            <a:ext cx="12191999" cy="5780315"/>
          </a:xfrm>
          <a:prstGeom prst="rect">
            <a:avLst/>
          </a:prstGeom>
        </p:spPr>
      </p:pic>
      <p:sp>
        <p:nvSpPr>
          <p:cNvPr id="8" name="TextBox 7">
            <a:extLst>
              <a:ext uri="{FF2B5EF4-FFF2-40B4-BE49-F238E27FC236}">
                <a16:creationId xmlns:a16="http://schemas.microsoft.com/office/drawing/2014/main" id="{29AFF92D-FDDF-D9E9-7E33-82F0DA235472}"/>
              </a:ext>
            </a:extLst>
          </p:cNvPr>
          <p:cNvSpPr txBox="1"/>
          <p:nvPr/>
        </p:nvSpPr>
        <p:spPr>
          <a:xfrm>
            <a:off x="707571" y="6368925"/>
            <a:ext cx="11114315" cy="369332"/>
          </a:xfrm>
          <a:prstGeom prst="rect">
            <a:avLst/>
          </a:prstGeom>
          <a:noFill/>
        </p:spPr>
        <p:txBody>
          <a:bodyPr wrap="square">
            <a:spAutoFit/>
          </a:bodyPr>
          <a:lstStyle/>
          <a:p>
            <a:r>
              <a:rPr lang="en-GB" b="1" i="0" dirty="0">
                <a:effectLst/>
                <a:latin typeface="system-ui"/>
              </a:rPr>
              <a:t>If certain drivers consistently have the most incidents, this insight can help recommend training or intervention.</a:t>
            </a:r>
            <a:endParaRPr lang="en-IN" b="1" dirty="0"/>
          </a:p>
        </p:txBody>
      </p:sp>
    </p:spTree>
    <p:extLst>
      <p:ext uri="{BB962C8B-B14F-4D97-AF65-F5344CB8AC3E}">
        <p14:creationId xmlns:p14="http://schemas.microsoft.com/office/powerpoint/2010/main" val="2911830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blue lines and dots">
            <a:extLst>
              <a:ext uri="{FF2B5EF4-FFF2-40B4-BE49-F238E27FC236}">
                <a16:creationId xmlns:a16="http://schemas.microsoft.com/office/drawing/2014/main" id="{90DE4302-69B0-07CA-F9E3-BAAE4E52E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800"/>
            <a:ext cx="12192000" cy="6299200"/>
          </a:xfrm>
          <a:prstGeom prst="rect">
            <a:avLst/>
          </a:prstGeom>
        </p:spPr>
      </p:pic>
      <p:sp>
        <p:nvSpPr>
          <p:cNvPr id="10" name="Rectangle: Rounded Corners 9">
            <a:extLst>
              <a:ext uri="{FF2B5EF4-FFF2-40B4-BE49-F238E27FC236}">
                <a16:creationId xmlns:a16="http://schemas.microsoft.com/office/drawing/2014/main" id="{42025B98-0350-FFBC-0BFE-618090397C9E}"/>
              </a:ext>
            </a:extLst>
          </p:cNvPr>
          <p:cNvSpPr/>
          <p:nvPr/>
        </p:nvSpPr>
        <p:spPr>
          <a:xfrm>
            <a:off x="0" y="0"/>
            <a:ext cx="12192000" cy="5588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t>Peak Hours of Harsh Driving</a:t>
            </a:r>
            <a:endParaRPr lang="en-IN" b="1" dirty="0"/>
          </a:p>
        </p:txBody>
      </p:sp>
    </p:spTree>
    <p:extLst>
      <p:ext uri="{BB962C8B-B14F-4D97-AF65-F5344CB8AC3E}">
        <p14:creationId xmlns:p14="http://schemas.microsoft.com/office/powerpoint/2010/main" val="16179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75AD583-4C72-9F41-E90D-F4C0B12DF7CD}"/>
              </a:ext>
            </a:extLst>
          </p:cNvPr>
          <p:cNvSpPr/>
          <p:nvPr/>
        </p:nvSpPr>
        <p:spPr>
          <a:xfrm>
            <a:off x="0" y="0"/>
            <a:ext cx="12192000" cy="54864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b="1" dirty="0"/>
              <a:t>Harsh Driving Severity vs Alarm Class</a:t>
            </a:r>
            <a:endParaRPr lang="en-IN" b="1" dirty="0"/>
          </a:p>
        </p:txBody>
      </p:sp>
      <p:pic>
        <p:nvPicPr>
          <p:cNvPr id="6" name="Picture 5" descr="A graph with blue and white lines">
            <a:extLst>
              <a:ext uri="{FF2B5EF4-FFF2-40B4-BE49-F238E27FC236}">
                <a16:creationId xmlns:a16="http://schemas.microsoft.com/office/drawing/2014/main" id="{5A524EE2-C9F6-C17D-55F0-72023617A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8640"/>
            <a:ext cx="12192000" cy="5252719"/>
          </a:xfrm>
          <a:prstGeom prst="rect">
            <a:avLst/>
          </a:prstGeom>
        </p:spPr>
      </p:pic>
      <p:sp>
        <p:nvSpPr>
          <p:cNvPr id="8" name="TextBox 7">
            <a:extLst>
              <a:ext uri="{FF2B5EF4-FFF2-40B4-BE49-F238E27FC236}">
                <a16:creationId xmlns:a16="http://schemas.microsoft.com/office/drawing/2014/main" id="{AA50B0CB-8E4E-3D05-2CCC-257CC8404FE5}"/>
              </a:ext>
            </a:extLst>
          </p:cNvPr>
          <p:cNvSpPr txBox="1"/>
          <p:nvPr/>
        </p:nvSpPr>
        <p:spPr>
          <a:xfrm>
            <a:off x="2016760" y="6124694"/>
            <a:ext cx="8803640" cy="369332"/>
          </a:xfrm>
          <a:prstGeom prst="rect">
            <a:avLst/>
          </a:prstGeom>
          <a:noFill/>
        </p:spPr>
        <p:txBody>
          <a:bodyPr wrap="square">
            <a:spAutoFit/>
          </a:bodyPr>
          <a:lstStyle/>
          <a:p>
            <a:r>
              <a:rPr lang="en-GB" b="1" i="0" dirty="0">
                <a:effectLst/>
                <a:latin typeface="system-ui"/>
              </a:rPr>
              <a:t>This will show whether severe alarms are triggered more often by extreme speed changes.</a:t>
            </a:r>
            <a:endParaRPr lang="en-IN" b="1" dirty="0"/>
          </a:p>
        </p:txBody>
      </p:sp>
    </p:spTree>
    <p:extLst>
      <p:ext uri="{BB962C8B-B14F-4D97-AF65-F5344CB8AC3E}">
        <p14:creationId xmlns:p14="http://schemas.microsoft.com/office/powerpoint/2010/main" val="266232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7F960E8-64ED-198D-8AF6-FC4EB6DA632A}"/>
              </a:ext>
            </a:extLst>
          </p:cNvPr>
          <p:cNvSpPr/>
          <p:nvPr/>
        </p:nvSpPr>
        <p:spPr>
          <a:xfrm>
            <a:off x="0" y="0"/>
            <a:ext cx="12192000" cy="59944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t>Feature importance &amp; Optimization</a:t>
            </a:r>
            <a:endParaRPr lang="en-IN" b="1" dirty="0"/>
          </a:p>
        </p:txBody>
      </p:sp>
      <p:pic>
        <p:nvPicPr>
          <p:cNvPr id="4" name="Picture 3" descr="A graph of blue rectangular bars">
            <a:extLst>
              <a:ext uri="{FF2B5EF4-FFF2-40B4-BE49-F238E27FC236}">
                <a16:creationId xmlns:a16="http://schemas.microsoft.com/office/drawing/2014/main" id="{55F6ED10-7C00-A008-C32D-5AE096B55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40"/>
            <a:ext cx="12192000" cy="550441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99819FE-87AA-8823-D268-3FECCB2A5071}"/>
              </a:ext>
            </a:extLst>
          </p:cNvPr>
          <p:cNvSpPr txBox="1"/>
          <p:nvPr/>
        </p:nvSpPr>
        <p:spPr>
          <a:xfrm>
            <a:off x="2818503" y="6258560"/>
            <a:ext cx="7522284" cy="369332"/>
          </a:xfrm>
          <a:prstGeom prst="rect">
            <a:avLst/>
          </a:prstGeom>
          <a:noFill/>
        </p:spPr>
        <p:txBody>
          <a:bodyPr wrap="square">
            <a:spAutoFit/>
          </a:bodyPr>
          <a:lstStyle/>
          <a:p>
            <a:r>
              <a:rPr lang="en-GB" b="1" i="0" dirty="0">
                <a:effectLst/>
                <a:latin typeface="system-ui"/>
              </a:rPr>
              <a:t>This helps determine which driving behaviours contribute most to risk.</a:t>
            </a:r>
            <a:endParaRPr lang="en-IN" b="1" dirty="0"/>
          </a:p>
        </p:txBody>
      </p:sp>
    </p:spTree>
    <p:extLst>
      <p:ext uri="{BB962C8B-B14F-4D97-AF65-F5344CB8AC3E}">
        <p14:creationId xmlns:p14="http://schemas.microsoft.com/office/powerpoint/2010/main" val="52550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AI-generated content may be incorrect.">
            <a:extLst>
              <a:ext uri="{FF2B5EF4-FFF2-40B4-BE49-F238E27FC236}">
                <a16:creationId xmlns:a16="http://schemas.microsoft.com/office/drawing/2014/main" id="{95111211-F0A3-B26B-2B3D-7825194D2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3865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uple of men shaking hands">
            <a:extLst>
              <a:ext uri="{FF2B5EF4-FFF2-40B4-BE49-F238E27FC236}">
                <a16:creationId xmlns:a16="http://schemas.microsoft.com/office/drawing/2014/main" id="{FB6A6211-D274-87FF-A6C2-E3CD55EC1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867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C10D5EE3-C72F-4F16-54FC-AD257488141C}"/>
              </a:ext>
            </a:extLst>
          </p:cNvPr>
          <p:cNvGraphicFramePr/>
          <p:nvPr>
            <p:extLst>
              <p:ext uri="{D42A27DB-BD31-4B8C-83A1-F6EECF244321}">
                <p14:modId xmlns:p14="http://schemas.microsoft.com/office/powerpoint/2010/main" val="22319746"/>
              </p:ext>
            </p:extLst>
          </p:nvPr>
        </p:nvGraphicFramePr>
        <p:xfrm>
          <a:off x="5598008" y="850037"/>
          <a:ext cx="6294216" cy="4919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hand holding a car&#10;&#10;AI-generated content may be incorrect.">
            <a:extLst>
              <a:ext uri="{FF2B5EF4-FFF2-40B4-BE49-F238E27FC236}">
                <a16:creationId xmlns:a16="http://schemas.microsoft.com/office/drawing/2014/main" id="{46FC902A-708F-DA9E-69E8-3E1BC4DD09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793" y="824077"/>
            <a:ext cx="4940439" cy="5406012"/>
          </a:xfrm>
          <a:prstGeom prst="ellipse">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55511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ar&#10;&#10;AI-generated content may be incorrect.">
            <a:extLst>
              <a:ext uri="{FF2B5EF4-FFF2-40B4-BE49-F238E27FC236}">
                <a16:creationId xmlns:a16="http://schemas.microsoft.com/office/drawing/2014/main" id="{0F12AAE3-3181-60F5-3BC0-9944298A460A}"/>
              </a:ext>
            </a:extLst>
          </p:cNvPr>
          <p:cNvPicPr>
            <a:picLocks noChangeAspect="1"/>
          </p:cNvPicPr>
          <p:nvPr/>
        </p:nvPicPr>
        <p:blipFill>
          <a:blip r:embed="rId2"/>
          <a:stretch>
            <a:fillRect/>
          </a:stretch>
        </p:blipFill>
        <p:spPr>
          <a:xfrm>
            <a:off x="6935821" y="885217"/>
            <a:ext cx="5256179" cy="4824919"/>
          </a:xfrm>
          <a:prstGeom prst="rect">
            <a:avLst/>
          </a:prstGeom>
        </p:spPr>
      </p:pic>
      <p:sp>
        <p:nvSpPr>
          <p:cNvPr id="4" name="Rectangle: Rounded Corners 3">
            <a:extLst>
              <a:ext uri="{FF2B5EF4-FFF2-40B4-BE49-F238E27FC236}">
                <a16:creationId xmlns:a16="http://schemas.microsoft.com/office/drawing/2014/main" id="{7A122B43-9DED-9BD5-7E1C-F444E325B287}"/>
              </a:ext>
            </a:extLst>
          </p:cNvPr>
          <p:cNvSpPr/>
          <p:nvPr/>
        </p:nvSpPr>
        <p:spPr>
          <a:xfrm>
            <a:off x="264160" y="487680"/>
            <a:ext cx="6471920" cy="1188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Pay-As-You-Drive (PAYD)</a:t>
            </a:r>
            <a:r>
              <a:rPr lang="en-GB" dirty="0"/>
              <a:t> – Premiums are based on the total distance driven.</a:t>
            </a:r>
            <a:endParaRPr lang="en-IN" dirty="0"/>
          </a:p>
        </p:txBody>
      </p:sp>
      <p:sp>
        <p:nvSpPr>
          <p:cNvPr id="5" name="Rectangle: Rounded Corners 4">
            <a:extLst>
              <a:ext uri="{FF2B5EF4-FFF2-40B4-BE49-F238E27FC236}">
                <a16:creationId xmlns:a16="http://schemas.microsoft.com/office/drawing/2014/main" id="{38976CF8-4880-25E5-67BC-74FE036BBD4C}"/>
              </a:ext>
            </a:extLst>
          </p:cNvPr>
          <p:cNvSpPr/>
          <p:nvPr/>
        </p:nvSpPr>
        <p:spPr>
          <a:xfrm>
            <a:off x="264160" y="2377440"/>
            <a:ext cx="6471920" cy="1391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Pay-How-You-Drive (PHYD)</a:t>
            </a:r>
            <a:r>
              <a:rPr lang="en-GB" dirty="0"/>
              <a:t> – Premiums depend on driving habits such as speed, braking, acceleration, and time of travel.</a:t>
            </a:r>
            <a:endParaRPr lang="en-IN" dirty="0"/>
          </a:p>
        </p:txBody>
      </p:sp>
      <p:sp>
        <p:nvSpPr>
          <p:cNvPr id="6" name="Rectangle: Rounded Corners 5">
            <a:extLst>
              <a:ext uri="{FF2B5EF4-FFF2-40B4-BE49-F238E27FC236}">
                <a16:creationId xmlns:a16="http://schemas.microsoft.com/office/drawing/2014/main" id="{1EA42A5D-35D0-1D24-C38A-B85DBCD2377F}"/>
              </a:ext>
            </a:extLst>
          </p:cNvPr>
          <p:cNvSpPr/>
          <p:nvPr/>
        </p:nvSpPr>
        <p:spPr>
          <a:xfrm>
            <a:off x="264160" y="4480560"/>
            <a:ext cx="6471920" cy="15038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Manage-How-You-Drive (MHYD)</a:t>
            </a:r>
            <a:r>
              <a:rPr lang="en-GB"/>
              <a:t> – A more advanced model that provides real-time feedback and incentives for safe driving.</a:t>
            </a:r>
            <a:endParaRPr lang="en-IN"/>
          </a:p>
        </p:txBody>
      </p:sp>
    </p:spTree>
    <p:extLst>
      <p:ext uri="{BB962C8B-B14F-4D97-AF65-F5344CB8AC3E}">
        <p14:creationId xmlns:p14="http://schemas.microsoft.com/office/powerpoint/2010/main" val="96003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lue and White Modern Artificial Intelligence Video">
            <a:hlinkClick r:id="" action="ppaction://media"/>
            <a:extLst>
              <a:ext uri="{FF2B5EF4-FFF2-40B4-BE49-F238E27FC236}">
                <a16:creationId xmlns:a16="http://schemas.microsoft.com/office/drawing/2014/main" id="{C769F796-88E6-D8CC-A7D7-9AD09E8400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aphicFrame>
        <p:nvGraphicFramePr>
          <p:cNvPr id="5" name="TextBox 4">
            <a:extLst>
              <a:ext uri="{FF2B5EF4-FFF2-40B4-BE49-F238E27FC236}">
                <a16:creationId xmlns:a16="http://schemas.microsoft.com/office/drawing/2014/main" id="{A4B61AEA-C5BC-2861-9AD8-7BD66D1CA7DC}"/>
              </a:ext>
            </a:extLst>
          </p:cNvPr>
          <p:cNvGraphicFramePr/>
          <p:nvPr>
            <p:extLst>
              <p:ext uri="{D42A27DB-BD31-4B8C-83A1-F6EECF244321}">
                <p14:modId xmlns:p14="http://schemas.microsoft.com/office/powerpoint/2010/main" val="3925020340"/>
              </p:ext>
            </p:extLst>
          </p:nvPr>
        </p:nvGraphicFramePr>
        <p:xfrm>
          <a:off x="5816246" y="1509822"/>
          <a:ext cx="6304634" cy="4880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Group 5">
            <a:extLst>
              <a:ext uri="{FF2B5EF4-FFF2-40B4-BE49-F238E27FC236}">
                <a16:creationId xmlns:a16="http://schemas.microsoft.com/office/drawing/2014/main" id="{3E154B2E-0A62-AC57-006B-579E052878E0}"/>
              </a:ext>
            </a:extLst>
          </p:cNvPr>
          <p:cNvGrpSpPr/>
          <p:nvPr/>
        </p:nvGrpSpPr>
        <p:grpSpPr>
          <a:xfrm>
            <a:off x="5816246" y="94625"/>
            <a:ext cx="6304634" cy="1216015"/>
            <a:chOff x="0" y="48969"/>
            <a:chExt cx="6156014" cy="1118812"/>
          </a:xfrm>
          <a:scene3d>
            <a:camera prst="orthographicFront">
              <a:rot lat="0" lon="0" rev="0"/>
            </a:camera>
            <a:lightRig rig="contrasting" dir="t">
              <a:rot lat="0" lon="0" rev="1200000"/>
            </a:lightRig>
          </a:scene3d>
        </p:grpSpPr>
        <p:sp>
          <p:nvSpPr>
            <p:cNvPr id="7" name="Rectangle: Rounded Corners 6">
              <a:extLst>
                <a:ext uri="{FF2B5EF4-FFF2-40B4-BE49-F238E27FC236}">
                  <a16:creationId xmlns:a16="http://schemas.microsoft.com/office/drawing/2014/main" id="{7241760A-9596-20CE-E059-3E9EFD59215B}"/>
                </a:ext>
              </a:extLst>
            </p:cNvPr>
            <p:cNvSpPr/>
            <p:nvPr/>
          </p:nvSpPr>
          <p:spPr>
            <a:xfrm>
              <a:off x="0" y="48969"/>
              <a:ext cx="6156014" cy="1118812"/>
            </a:xfrm>
            <a:prstGeom prst="roundRect">
              <a:avLst/>
            </a:prstGeom>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289BE5D1-6B39-7704-1456-452933D0EDC7}"/>
                </a:ext>
              </a:extLst>
            </p:cNvPr>
            <p:cNvSpPr txBox="1"/>
            <p:nvPr/>
          </p:nvSpPr>
          <p:spPr>
            <a:xfrm>
              <a:off x="54616" y="103585"/>
              <a:ext cx="6046782" cy="10095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400" b="1" dirty="0"/>
                <a:t>Technologies under UBI :</a:t>
              </a:r>
              <a:endParaRPr lang="en-US" sz="2400" b="1" kern="1200" dirty="0"/>
            </a:p>
          </p:txBody>
        </p:sp>
      </p:grpSp>
    </p:spTree>
    <p:extLst>
      <p:ext uri="{BB962C8B-B14F-4D97-AF65-F5344CB8AC3E}">
        <p14:creationId xmlns:p14="http://schemas.microsoft.com/office/powerpoint/2010/main" val="324935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D155689-84DE-947F-1621-5B955E4994AF}"/>
              </a:ext>
            </a:extLst>
          </p:cNvPr>
          <p:cNvSpPr txBox="1"/>
          <p:nvPr/>
        </p:nvSpPr>
        <p:spPr>
          <a:xfrm>
            <a:off x="612649" y="548639"/>
            <a:ext cx="3494314" cy="57866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UBI – Global Insights :</a:t>
            </a:r>
          </a:p>
        </p:txBody>
      </p:sp>
      <p:graphicFrame>
        <p:nvGraphicFramePr>
          <p:cNvPr id="19" name="TextBox 4">
            <a:extLst>
              <a:ext uri="{FF2B5EF4-FFF2-40B4-BE49-F238E27FC236}">
                <a16:creationId xmlns:a16="http://schemas.microsoft.com/office/drawing/2014/main" id="{6C32D6BC-EAFB-C815-ED6C-A5C05F93794D}"/>
              </a:ext>
            </a:extLst>
          </p:cNvPr>
          <p:cNvGraphicFramePr/>
          <p:nvPr>
            <p:extLst>
              <p:ext uri="{D42A27DB-BD31-4B8C-83A1-F6EECF244321}">
                <p14:modId xmlns:p14="http://schemas.microsoft.com/office/powerpoint/2010/main" val="3894188456"/>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015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F04B2B5-2354-3FB3-7527-3E57AEEA7642}"/>
              </a:ext>
            </a:extLst>
          </p:cNvPr>
          <p:cNvSpPr/>
          <p:nvPr/>
        </p:nvSpPr>
        <p:spPr>
          <a:xfrm>
            <a:off x="0" y="0"/>
            <a:ext cx="12191999" cy="6128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UBMI pricing and how it differs from traditional motor insurance pricing</a:t>
            </a:r>
            <a:endParaRPr lang="en-IN" dirty="0"/>
          </a:p>
        </p:txBody>
      </p:sp>
      <p:pic>
        <p:nvPicPr>
          <p:cNvPr id="8" name="Picture 7" descr="A graph of different colored bars">
            <a:extLst>
              <a:ext uri="{FF2B5EF4-FFF2-40B4-BE49-F238E27FC236}">
                <a16:creationId xmlns:a16="http://schemas.microsoft.com/office/drawing/2014/main" id="{41889462-4370-AD9F-601E-311514F0F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843"/>
            <a:ext cx="12192000" cy="6245157"/>
          </a:xfrm>
          <a:prstGeom prst="rect">
            <a:avLst/>
          </a:prstGeom>
        </p:spPr>
      </p:pic>
    </p:spTree>
    <p:extLst>
      <p:ext uri="{BB962C8B-B14F-4D97-AF65-F5344CB8AC3E}">
        <p14:creationId xmlns:p14="http://schemas.microsoft.com/office/powerpoint/2010/main" val="195428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648EC8F-9BB2-9C22-A3CA-785D01459CDD}"/>
              </a:ext>
            </a:extLst>
          </p:cNvPr>
          <p:cNvGraphicFramePr>
            <a:graphicFrameLocks noGrp="1"/>
          </p:cNvGraphicFramePr>
          <p:nvPr>
            <p:extLst>
              <p:ext uri="{D42A27DB-BD31-4B8C-83A1-F6EECF244321}">
                <p14:modId xmlns:p14="http://schemas.microsoft.com/office/powerpoint/2010/main" val="1195314543"/>
              </p:ext>
            </p:extLst>
          </p:nvPr>
        </p:nvGraphicFramePr>
        <p:xfrm>
          <a:off x="0" y="528320"/>
          <a:ext cx="5029198" cy="6329679"/>
        </p:xfrm>
        <a:graphic>
          <a:graphicData uri="http://schemas.openxmlformats.org/drawingml/2006/table">
            <a:tbl>
              <a:tblPr>
                <a:tableStyleId>{793D81CF-94F2-401A-BA57-92F5A7B2D0C5}</a:tableStyleId>
              </a:tblPr>
              <a:tblGrid>
                <a:gridCol w="1769534">
                  <a:extLst>
                    <a:ext uri="{9D8B030D-6E8A-4147-A177-3AD203B41FA5}">
                      <a16:colId xmlns:a16="http://schemas.microsoft.com/office/drawing/2014/main" val="336805689"/>
                    </a:ext>
                  </a:extLst>
                </a:gridCol>
                <a:gridCol w="1629832">
                  <a:extLst>
                    <a:ext uri="{9D8B030D-6E8A-4147-A177-3AD203B41FA5}">
                      <a16:colId xmlns:a16="http://schemas.microsoft.com/office/drawing/2014/main" val="3131459765"/>
                    </a:ext>
                  </a:extLst>
                </a:gridCol>
                <a:gridCol w="1629832">
                  <a:extLst>
                    <a:ext uri="{9D8B030D-6E8A-4147-A177-3AD203B41FA5}">
                      <a16:colId xmlns:a16="http://schemas.microsoft.com/office/drawing/2014/main" val="2084109022"/>
                    </a:ext>
                  </a:extLst>
                </a:gridCol>
              </a:tblGrid>
              <a:tr h="616023">
                <a:tc>
                  <a:txBody>
                    <a:bodyPr/>
                    <a:lstStyle/>
                    <a:p>
                      <a:pPr algn="l"/>
                      <a:r>
                        <a:rPr lang="en-IN" sz="1400" b="1">
                          <a:solidFill>
                            <a:srgbClr val="404040"/>
                          </a:solidFill>
                          <a:effectLst/>
                        </a:rPr>
                        <a:t>Factor</a:t>
                      </a:r>
                    </a:p>
                  </a:txBody>
                  <a:tcPr marR="76200" marT="76200" marB="76200" anchor="ctr"/>
                </a:tc>
                <a:tc>
                  <a:txBody>
                    <a:bodyPr/>
                    <a:lstStyle/>
                    <a:p>
                      <a:pPr algn="l"/>
                      <a:r>
                        <a:rPr lang="en-IN" sz="1400" b="1" dirty="0">
                          <a:solidFill>
                            <a:srgbClr val="404040"/>
                          </a:solidFill>
                          <a:effectLst/>
                        </a:rPr>
                        <a:t>India</a:t>
                      </a:r>
                    </a:p>
                  </a:txBody>
                  <a:tcPr marL="76200" marR="76200" marT="76200" marB="76200" anchor="ctr"/>
                </a:tc>
                <a:tc>
                  <a:txBody>
                    <a:bodyPr/>
                    <a:lstStyle/>
                    <a:p>
                      <a:pPr algn="l"/>
                      <a:r>
                        <a:rPr lang="en-IN" sz="1400" b="1">
                          <a:solidFill>
                            <a:srgbClr val="404040"/>
                          </a:solidFill>
                          <a:effectLst/>
                        </a:rPr>
                        <a:t>U.S.</a:t>
                      </a:r>
                    </a:p>
                  </a:txBody>
                  <a:tcPr marL="76200" marR="76200" marT="76200" marB="76200" anchor="ctr"/>
                </a:tc>
                <a:extLst>
                  <a:ext uri="{0D108BD9-81ED-4DB2-BD59-A6C34878D82A}">
                    <a16:rowId xmlns:a16="http://schemas.microsoft.com/office/drawing/2014/main" val="652538766"/>
                  </a:ext>
                </a:extLst>
              </a:tr>
              <a:tr h="1254306">
                <a:tc>
                  <a:txBody>
                    <a:bodyPr/>
                    <a:lstStyle/>
                    <a:p>
                      <a:r>
                        <a:rPr lang="en-IN" sz="1400" b="1" dirty="0">
                          <a:effectLst/>
                        </a:rPr>
                        <a:t>Adoption Stage</a:t>
                      </a:r>
                      <a:endParaRPr lang="en-IN" sz="1400" dirty="0">
                        <a:effectLst/>
                      </a:endParaRPr>
                    </a:p>
                  </a:txBody>
                  <a:tcPr marR="76200" marT="76200" marB="76200" anchor="ctr"/>
                </a:tc>
                <a:tc>
                  <a:txBody>
                    <a:bodyPr/>
                    <a:lstStyle/>
                    <a:p>
                      <a:r>
                        <a:rPr lang="en-GB" sz="1400" dirty="0">
                          <a:effectLst/>
                        </a:rPr>
                        <a:t>Early adoption (5-10% of motor market)</a:t>
                      </a:r>
                    </a:p>
                  </a:txBody>
                  <a:tcPr marL="76200" marR="76200" marT="76200" marB="76200" anchor="ctr"/>
                </a:tc>
                <a:tc>
                  <a:txBody>
                    <a:bodyPr/>
                    <a:lstStyle/>
                    <a:p>
                      <a:r>
                        <a:rPr lang="en-GB" sz="1400" dirty="0">
                          <a:effectLst/>
                        </a:rPr>
                        <a:t>Maturity (30-40% of auto policies)</a:t>
                      </a:r>
                    </a:p>
                  </a:txBody>
                  <a:tcPr marL="76200" marR="76200" marT="76200" marB="76200" anchor="ctr"/>
                </a:tc>
                <a:extLst>
                  <a:ext uri="{0D108BD9-81ED-4DB2-BD59-A6C34878D82A}">
                    <a16:rowId xmlns:a16="http://schemas.microsoft.com/office/drawing/2014/main" val="3424238924"/>
                  </a:ext>
                </a:extLst>
              </a:tr>
              <a:tr h="975369">
                <a:tc>
                  <a:txBody>
                    <a:bodyPr/>
                    <a:lstStyle/>
                    <a:p>
                      <a:r>
                        <a:rPr lang="en-IN" sz="1400" b="1">
                          <a:effectLst/>
                        </a:rPr>
                        <a:t>Key Players</a:t>
                      </a:r>
                      <a:endParaRPr lang="en-IN" sz="1400">
                        <a:effectLst/>
                      </a:endParaRPr>
                    </a:p>
                  </a:txBody>
                  <a:tcPr marR="76200" marT="76200" marB="76200" anchor="ctr"/>
                </a:tc>
                <a:tc>
                  <a:txBody>
                    <a:bodyPr/>
                    <a:lstStyle/>
                    <a:p>
                      <a:r>
                        <a:rPr lang="en-IN" sz="1400" dirty="0">
                          <a:effectLst/>
                        </a:rPr>
                        <a:t>Bajaj Allianz, ACKO</a:t>
                      </a:r>
                    </a:p>
                  </a:txBody>
                  <a:tcPr marL="76200" marR="76200" marT="76200" marB="76200" anchor="ctr"/>
                </a:tc>
                <a:tc>
                  <a:txBody>
                    <a:bodyPr/>
                    <a:lstStyle/>
                    <a:p>
                      <a:r>
                        <a:rPr lang="en-IN" sz="1400">
                          <a:effectLst/>
                        </a:rPr>
                        <a:t>Progressive, Allstate, State Farm</a:t>
                      </a:r>
                    </a:p>
                  </a:txBody>
                  <a:tcPr marL="76200" marR="76200" marT="76200" marB="76200" anchor="ctr"/>
                </a:tc>
                <a:extLst>
                  <a:ext uri="{0D108BD9-81ED-4DB2-BD59-A6C34878D82A}">
                    <a16:rowId xmlns:a16="http://schemas.microsoft.com/office/drawing/2014/main" val="265682897"/>
                  </a:ext>
                </a:extLst>
              </a:tr>
              <a:tr h="1254306">
                <a:tc>
                  <a:txBody>
                    <a:bodyPr/>
                    <a:lstStyle/>
                    <a:p>
                      <a:r>
                        <a:rPr lang="en-IN" sz="1400" b="1">
                          <a:effectLst/>
                        </a:rPr>
                        <a:t>Regulatory Support</a:t>
                      </a:r>
                      <a:endParaRPr lang="en-IN" sz="1400">
                        <a:effectLst/>
                      </a:endParaRPr>
                    </a:p>
                  </a:txBody>
                  <a:tcPr marR="76200" marT="76200" marB="76200" anchor="ctr"/>
                </a:tc>
                <a:tc>
                  <a:txBody>
                    <a:bodyPr/>
                    <a:lstStyle/>
                    <a:p>
                      <a:r>
                        <a:rPr lang="en-IN" sz="1400">
                          <a:effectLst/>
                        </a:rPr>
                        <a:t>IRDAI guidelines (2020)</a:t>
                      </a:r>
                    </a:p>
                  </a:txBody>
                  <a:tcPr marL="76200" marR="76200" marT="76200" marB="76200" anchor="ctr"/>
                </a:tc>
                <a:tc>
                  <a:txBody>
                    <a:bodyPr/>
                    <a:lstStyle/>
                    <a:p>
                      <a:r>
                        <a:rPr lang="en-IN" sz="1400" dirty="0">
                          <a:effectLst/>
                        </a:rPr>
                        <a:t>State-level regulations since 2010s</a:t>
                      </a:r>
                    </a:p>
                  </a:txBody>
                  <a:tcPr marL="76200" marR="76200" marT="76200" marB="76200" anchor="ctr"/>
                </a:tc>
                <a:extLst>
                  <a:ext uri="{0D108BD9-81ED-4DB2-BD59-A6C34878D82A}">
                    <a16:rowId xmlns:a16="http://schemas.microsoft.com/office/drawing/2014/main" val="2582307802"/>
                  </a:ext>
                </a:extLst>
              </a:tr>
              <a:tr h="975369">
                <a:tc>
                  <a:txBody>
                    <a:bodyPr/>
                    <a:lstStyle/>
                    <a:p>
                      <a:r>
                        <a:rPr lang="en-IN" sz="1400" b="1">
                          <a:effectLst/>
                        </a:rPr>
                        <a:t>Technology Drivers</a:t>
                      </a:r>
                      <a:endParaRPr lang="en-IN" sz="1400">
                        <a:effectLst/>
                      </a:endParaRPr>
                    </a:p>
                  </a:txBody>
                  <a:tcPr marR="76200" marT="76200" marB="76200" anchor="ctr"/>
                </a:tc>
                <a:tc>
                  <a:txBody>
                    <a:bodyPr/>
                    <a:lstStyle/>
                    <a:p>
                      <a:r>
                        <a:rPr lang="en-IN" sz="1400">
                          <a:effectLst/>
                        </a:rPr>
                        <a:t>Smartphone apps, FASTag data</a:t>
                      </a:r>
                    </a:p>
                  </a:txBody>
                  <a:tcPr marL="76200" marR="76200" marT="76200" marB="76200" anchor="ctr"/>
                </a:tc>
                <a:tc>
                  <a:txBody>
                    <a:bodyPr/>
                    <a:lstStyle/>
                    <a:p>
                      <a:r>
                        <a:rPr lang="en-GB" sz="1400">
                          <a:effectLst/>
                        </a:rPr>
                        <a:t>Advanced telematics (e.g., Snapshot)</a:t>
                      </a:r>
                    </a:p>
                  </a:txBody>
                  <a:tcPr marL="76200" marR="76200" marT="76200" marB="76200" anchor="ctr"/>
                </a:tc>
                <a:extLst>
                  <a:ext uri="{0D108BD9-81ED-4DB2-BD59-A6C34878D82A}">
                    <a16:rowId xmlns:a16="http://schemas.microsoft.com/office/drawing/2014/main" val="3615871949"/>
                  </a:ext>
                </a:extLst>
              </a:tr>
              <a:tr h="1254306">
                <a:tc>
                  <a:txBody>
                    <a:bodyPr/>
                    <a:lstStyle/>
                    <a:p>
                      <a:r>
                        <a:rPr lang="en-IN" sz="1400" b="1">
                          <a:effectLst/>
                        </a:rPr>
                        <a:t>Consumer Trust</a:t>
                      </a:r>
                      <a:endParaRPr lang="en-IN" sz="1400">
                        <a:effectLst/>
                      </a:endParaRPr>
                    </a:p>
                  </a:txBody>
                  <a:tcPr marR="76200" marT="76200" marB="76200" anchor="ctr"/>
                </a:tc>
                <a:tc>
                  <a:txBody>
                    <a:bodyPr/>
                    <a:lstStyle/>
                    <a:p>
                      <a:r>
                        <a:rPr lang="en-IN" sz="1400">
                          <a:effectLst/>
                        </a:rPr>
                        <a:t>Growing but cautious</a:t>
                      </a:r>
                    </a:p>
                  </a:txBody>
                  <a:tcPr marL="76200" marR="76200" marT="76200" marB="76200" anchor="ctr"/>
                </a:tc>
                <a:tc>
                  <a:txBody>
                    <a:bodyPr/>
                    <a:lstStyle/>
                    <a:p>
                      <a:r>
                        <a:rPr lang="en-IN" sz="1400" dirty="0">
                          <a:effectLst/>
                        </a:rPr>
                        <a:t>High (established incentives/discounts)</a:t>
                      </a:r>
                    </a:p>
                  </a:txBody>
                  <a:tcPr marL="76200" marR="76200" marT="76200" marB="76200" anchor="ctr"/>
                </a:tc>
                <a:extLst>
                  <a:ext uri="{0D108BD9-81ED-4DB2-BD59-A6C34878D82A}">
                    <a16:rowId xmlns:a16="http://schemas.microsoft.com/office/drawing/2014/main" val="707744545"/>
                  </a:ext>
                </a:extLst>
              </a:tr>
            </a:tbl>
          </a:graphicData>
        </a:graphic>
      </p:graphicFrame>
      <p:sp>
        <p:nvSpPr>
          <p:cNvPr id="4" name="Rectangle: Rounded Corners 3">
            <a:extLst>
              <a:ext uri="{FF2B5EF4-FFF2-40B4-BE49-F238E27FC236}">
                <a16:creationId xmlns:a16="http://schemas.microsoft.com/office/drawing/2014/main" id="{4D070F93-52B3-4CA0-7D99-41CDFD79611A}"/>
              </a:ext>
            </a:extLst>
          </p:cNvPr>
          <p:cNvSpPr/>
          <p:nvPr/>
        </p:nvSpPr>
        <p:spPr>
          <a:xfrm>
            <a:off x="0" y="0"/>
            <a:ext cx="12192000" cy="528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Comparison of the India market with the US market</a:t>
            </a:r>
            <a:endParaRPr lang="en-IN" dirty="0"/>
          </a:p>
        </p:txBody>
      </p:sp>
      <p:pic>
        <p:nvPicPr>
          <p:cNvPr id="6" name="Picture 5" descr="A chart of a market report&#10;&#10;AI-generated content may be incorrect.">
            <a:extLst>
              <a:ext uri="{FF2B5EF4-FFF2-40B4-BE49-F238E27FC236}">
                <a16:creationId xmlns:a16="http://schemas.microsoft.com/office/drawing/2014/main" id="{D2A2053C-B62E-EC62-E4E6-517D11501AA3}"/>
              </a:ext>
            </a:extLst>
          </p:cNvPr>
          <p:cNvPicPr>
            <a:picLocks noChangeAspect="1"/>
          </p:cNvPicPr>
          <p:nvPr/>
        </p:nvPicPr>
        <p:blipFill>
          <a:blip r:embed="rId3">
            <a:extLst>
              <a:ext uri="{28A0092B-C50C-407E-A947-70E740481C1C}">
                <a14:useLocalDpi xmlns:a14="http://schemas.microsoft.com/office/drawing/2010/main" val="0"/>
              </a:ext>
            </a:extLst>
          </a:blip>
          <a:srcRect b="12295"/>
          <a:stretch/>
        </p:blipFill>
        <p:spPr>
          <a:xfrm>
            <a:off x="5029198" y="528320"/>
            <a:ext cx="7162801" cy="2900680"/>
          </a:xfrm>
          <a:prstGeom prst="rect">
            <a:avLst/>
          </a:prstGeom>
          <a:ln>
            <a:noFill/>
          </a:ln>
          <a:effectLst>
            <a:softEdge rad="112500"/>
          </a:effectLst>
        </p:spPr>
      </p:pic>
      <p:pic>
        <p:nvPicPr>
          <p:cNvPr id="8" name="Picture 7" descr="A graph showing the cost of a car insurance">
            <a:extLst>
              <a:ext uri="{FF2B5EF4-FFF2-40B4-BE49-F238E27FC236}">
                <a16:creationId xmlns:a16="http://schemas.microsoft.com/office/drawing/2014/main" id="{0726B6E1-1D3E-3230-7F20-46BB6197E12C}"/>
              </a:ext>
            </a:extLst>
          </p:cNvPr>
          <p:cNvPicPr>
            <a:picLocks noChangeAspect="1"/>
          </p:cNvPicPr>
          <p:nvPr/>
        </p:nvPicPr>
        <p:blipFill>
          <a:blip r:embed="rId4">
            <a:extLst>
              <a:ext uri="{28A0092B-C50C-407E-A947-70E740481C1C}">
                <a14:useLocalDpi xmlns:a14="http://schemas.microsoft.com/office/drawing/2010/main" val="0"/>
              </a:ext>
            </a:extLst>
          </a:blip>
          <a:srcRect l="-929" r="929" b="15873"/>
          <a:stretch/>
        </p:blipFill>
        <p:spPr>
          <a:xfrm>
            <a:off x="4942114" y="3429000"/>
            <a:ext cx="7249885" cy="3429000"/>
          </a:xfrm>
          <a:prstGeom prst="rect">
            <a:avLst/>
          </a:prstGeom>
        </p:spPr>
      </p:pic>
    </p:spTree>
    <p:extLst>
      <p:ext uri="{BB962C8B-B14F-4D97-AF65-F5344CB8AC3E}">
        <p14:creationId xmlns:p14="http://schemas.microsoft.com/office/powerpoint/2010/main" val="342102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8EEE11-645B-5D2B-2F53-E2696DE7B489}"/>
              </a:ext>
            </a:extLst>
          </p:cNvPr>
          <p:cNvSpPr/>
          <p:nvPr/>
        </p:nvSpPr>
        <p:spPr>
          <a:xfrm>
            <a:off x="0" y="-32658"/>
            <a:ext cx="12192000" cy="522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UBI penetration in India vs US</a:t>
            </a:r>
            <a:endParaRPr lang="en-IN" dirty="0"/>
          </a:p>
        </p:txBody>
      </p:sp>
      <p:pic>
        <p:nvPicPr>
          <p:cNvPr id="3" name="Picture 2" descr="A graph with a number of people in the middle">
            <a:extLst>
              <a:ext uri="{FF2B5EF4-FFF2-40B4-BE49-F238E27FC236}">
                <a16:creationId xmlns:a16="http://schemas.microsoft.com/office/drawing/2014/main" id="{A86E9EEF-A5F8-0A82-76BE-5E503455A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9858"/>
            <a:ext cx="12192000" cy="636814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1825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3D arrow graphic">
            <a:extLst>
              <a:ext uri="{FF2B5EF4-FFF2-40B4-BE49-F238E27FC236}">
                <a16:creationId xmlns:a16="http://schemas.microsoft.com/office/drawing/2014/main" id="{A9A075E4-3399-BA50-D857-A8BA71BF2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3E59E3DF-88A7-76E2-4923-E2CA3618ED6F}"/>
              </a:ext>
            </a:extLst>
          </p:cNvPr>
          <p:cNvSpPr/>
          <p:nvPr/>
        </p:nvSpPr>
        <p:spPr>
          <a:xfrm>
            <a:off x="0" y="0"/>
            <a:ext cx="12192000" cy="49485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000" b="1"/>
              <a:t>Key conclusion</a:t>
            </a:r>
            <a:endParaRPr lang="en-IN" sz="2000" b="1" dirty="0"/>
          </a:p>
        </p:txBody>
      </p:sp>
      <p:sp>
        <p:nvSpPr>
          <p:cNvPr id="5" name="TextBox 4">
            <a:extLst>
              <a:ext uri="{FF2B5EF4-FFF2-40B4-BE49-F238E27FC236}">
                <a16:creationId xmlns:a16="http://schemas.microsoft.com/office/drawing/2014/main" id="{147069FE-C2B4-CD29-636A-0753C40343F0}"/>
              </a:ext>
            </a:extLst>
          </p:cNvPr>
          <p:cNvSpPr txBox="1"/>
          <p:nvPr/>
        </p:nvSpPr>
        <p:spPr>
          <a:xfrm>
            <a:off x="268941" y="751344"/>
            <a:ext cx="11908715" cy="2677656"/>
          </a:xfrm>
          <a:prstGeom prst="rect">
            <a:avLst/>
          </a:prstGeom>
          <a:noFill/>
        </p:spPr>
        <p:txBody>
          <a:bodyPr wrap="square" rtlCol="0">
            <a:spAutoFit/>
          </a:bodyPr>
          <a:lstStyle/>
          <a:p>
            <a:r>
              <a:rPr lang="en-GB" sz="2400" b="1" u="sng" dirty="0"/>
              <a:t>Here are some conclusion over Usage Based Motor Insurance:</a:t>
            </a:r>
          </a:p>
          <a:p>
            <a:endParaRPr lang="en-GB" b="1" dirty="0"/>
          </a:p>
          <a:p>
            <a:pPr marL="742950" lvl="1" indent="-285750">
              <a:buFont typeface="Wingdings" panose="05000000000000000000" pitchFamily="2" charset="2"/>
              <a:buChar char="q"/>
            </a:pPr>
            <a:r>
              <a:rPr lang="en-GB" b="1" dirty="0"/>
              <a:t> Market Growth and potential</a:t>
            </a:r>
          </a:p>
          <a:p>
            <a:pPr marL="742950" lvl="1" indent="-285750">
              <a:buFont typeface="Wingdings" panose="05000000000000000000" pitchFamily="2" charset="2"/>
              <a:buChar char="q"/>
            </a:pPr>
            <a:r>
              <a:rPr lang="en-GB" b="1" dirty="0"/>
              <a:t> Crucial Barriers in India.</a:t>
            </a:r>
          </a:p>
          <a:p>
            <a:pPr marL="742950" lvl="1" indent="-285750">
              <a:buFont typeface="Wingdings" panose="05000000000000000000" pitchFamily="2" charset="2"/>
              <a:buChar char="q"/>
            </a:pPr>
            <a:r>
              <a:rPr lang="en-GB" b="1" dirty="0"/>
              <a:t> UBI vs Traditional Pricing.</a:t>
            </a:r>
          </a:p>
          <a:p>
            <a:pPr marL="742950" lvl="1" indent="-285750">
              <a:buFont typeface="Wingdings" panose="05000000000000000000" pitchFamily="2" charset="2"/>
              <a:buChar char="q"/>
            </a:pPr>
            <a:r>
              <a:rPr lang="en-GB" b="1" dirty="0"/>
              <a:t> US success factors.</a:t>
            </a:r>
          </a:p>
          <a:p>
            <a:pPr marL="742950" lvl="1" indent="-285750">
              <a:buFont typeface="Wingdings" panose="05000000000000000000" pitchFamily="2" charset="2"/>
              <a:buChar char="q"/>
            </a:pPr>
            <a:r>
              <a:rPr lang="en-GB" b="1" dirty="0"/>
              <a:t> Future outlook for INDIA.</a:t>
            </a:r>
          </a:p>
          <a:p>
            <a:pPr marL="742950" lvl="1" indent="-285750">
              <a:buFont typeface="Wingdings" panose="05000000000000000000" pitchFamily="2" charset="2"/>
              <a:buChar char="q"/>
            </a:pPr>
            <a:r>
              <a:rPr lang="en-GB" b="1" dirty="0"/>
              <a:t> Strategic Recommendations.</a:t>
            </a:r>
          </a:p>
          <a:p>
            <a:pPr marL="285750" indent="-285750">
              <a:buFont typeface="Wingdings" panose="05000000000000000000" pitchFamily="2" charset="2"/>
              <a:buChar char="q"/>
            </a:pPr>
            <a:endParaRPr lang="en-IN" b="1" dirty="0"/>
          </a:p>
        </p:txBody>
      </p:sp>
      <p:sp>
        <p:nvSpPr>
          <p:cNvPr id="9" name="TextBox 8">
            <a:extLst>
              <a:ext uri="{FF2B5EF4-FFF2-40B4-BE49-F238E27FC236}">
                <a16:creationId xmlns:a16="http://schemas.microsoft.com/office/drawing/2014/main" id="{96D75C82-607C-DBE1-A3C0-75795B69A05D}"/>
              </a:ext>
            </a:extLst>
          </p:cNvPr>
          <p:cNvSpPr txBox="1"/>
          <p:nvPr/>
        </p:nvSpPr>
        <p:spPr>
          <a:xfrm>
            <a:off x="268941" y="3939259"/>
            <a:ext cx="9897035" cy="2031325"/>
          </a:xfrm>
          <a:prstGeom prst="rect">
            <a:avLst/>
          </a:prstGeom>
          <a:noFill/>
        </p:spPr>
        <p:txBody>
          <a:bodyPr wrap="square" rtlCol="0">
            <a:spAutoFit/>
          </a:bodyPr>
          <a:lstStyle/>
          <a:p>
            <a:r>
              <a:rPr lang="en-GB" sz="2400" b="1" u="sng" dirty="0"/>
              <a:t>Final Takeaway:</a:t>
            </a:r>
          </a:p>
          <a:p>
            <a:endParaRPr lang="en-GB" sz="2400" b="1" dirty="0"/>
          </a:p>
          <a:p>
            <a:pPr marL="800100" lvl="1" indent="-342900">
              <a:buFont typeface="Wingdings" panose="05000000000000000000" pitchFamily="2" charset="2"/>
              <a:buChar char="q"/>
            </a:pPr>
            <a:r>
              <a:rPr lang="en-GB" sz="2400" b="1" dirty="0"/>
              <a:t> </a:t>
            </a:r>
            <a:r>
              <a:rPr lang="en-GB" b="1" dirty="0"/>
              <a:t>UBI is a game changer for India’s Insurance market, offering fairness and personalization. However, its mainstream success control on overcoming infrastructural, cultural and regulatory gaps. While the U.S comes with specific strategies, India needs tailored solutions to unlock UBI’s full potential. </a:t>
            </a:r>
            <a:endParaRPr lang="en-IN" sz="2400" b="1" dirty="0"/>
          </a:p>
        </p:txBody>
      </p:sp>
    </p:spTree>
    <p:extLst>
      <p:ext uri="{BB962C8B-B14F-4D97-AF65-F5344CB8AC3E}">
        <p14:creationId xmlns:p14="http://schemas.microsoft.com/office/powerpoint/2010/main" val="239217299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9999</TotalTime>
  <Words>2897</Words>
  <Application>Microsoft Office PowerPoint</Application>
  <PresentationFormat>Widescreen</PresentationFormat>
  <Paragraphs>195</Paragraphs>
  <Slides>19</Slides>
  <Notes>12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DeepSeek-CJK-patch</vt:lpstr>
      <vt:lpstr>Google Sans</vt:lpstr>
      <vt:lpstr>Inter</vt:lpstr>
      <vt:lpstr>Neue Haas Grotesk Text Pro</vt:lpstr>
      <vt:lpstr>system-ui</vt:lpstr>
      <vt:lpstr>Wingdings</vt:lpstr>
      <vt:lpstr>VanillaVTI</vt:lpstr>
      <vt:lpstr>Part 1: Usage Based Motor Insurance(UBMI) – Market Potential in INDIA  Part 2: Analysis of driving behaviour using Telematics Data for Usage-Based Insurance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Sumanta Majumder</dc:creator>
  <cp:lastModifiedBy>Sumanta Majumder</cp:lastModifiedBy>
  <cp:revision>34</cp:revision>
  <dcterms:created xsi:type="dcterms:W3CDTF">2025-03-24T05:51:44Z</dcterms:created>
  <dcterms:modified xsi:type="dcterms:W3CDTF">2025-06-24T04:40:13Z</dcterms:modified>
</cp:coreProperties>
</file>